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104945" y="2114803"/>
            <a:ext cx="6649720" cy="964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0A1F4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0A1F4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0A1F4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0A1F4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2849" y="414019"/>
            <a:ext cx="10186301" cy="1515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0A1F44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946140" y="2563875"/>
            <a:ext cx="5337175" cy="369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jp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4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6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8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0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2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4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6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7.png"/><Relationship Id="rId4" Type="http://schemas.openxmlformats.org/officeDocument/2006/relationships/hyperlink" Target="mailto:growth@sparkitt.info" TargetMode="External"/><Relationship Id="rId5" Type="http://schemas.openxmlformats.org/officeDocument/2006/relationships/hyperlink" Target="mailto:info@limebuzz.marketing" TargetMode="Externa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80391" y="1980692"/>
            <a:ext cx="8428990" cy="2128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800" spc="-2039">
                <a:solidFill>
                  <a:srgbClr val="FF4100"/>
                </a:solidFill>
              </a:rPr>
              <a:t>DATA</a:t>
            </a:r>
            <a:r>
              <a:rPr dirty="0" sz="13800" spc="1015">
                <a:solidFill>
                  <a:srgbClr val="FF4100"/>
                </a:solidFill>
              </a:rPr>
              <a:t> </a:t>
            </a:r>
            <a:r>
              <a:rPr dirty="0" sz="13800" spc="-1664">
                <a:solidFill>
                  <a:srgbClr val="AFD803"/>
                </a:solidFill>
              </a:rPr>
              <a:t>LITERATE</a:t>
            </a:r>
            <a:endParaRPr sz="13800"/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1344" y="3630167"/>
            <a:ext cx="7449311" cy="139598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779712" y="3943604"/>
            <a:ext cx="66338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FFFFFF"/>
                </a:solidFill>
                <a:latin typeface="Microsoft Sans Serif"/>
                <a:cs typeface="Microsoft Sans Serif"/>
              </a:rPr>
              <a:t>JOINT-</a:t>
            </a:r>
            <a:r>
              <a:rPr dirty="0" sz="4800" spc="-370">
                <a:solidFill>
                  <a:srgbClr val="FFFFFF"/>
                </a:solidFill>
                <a:latin typeface="Microsoft Sans Serif"/>
                <a:cs typeface="Microsoft Sans Serif"/>
              </a:rPr>
              <a:t>VENTURE</a:t>
            </a:r>
            <a:r>
              <a:rPr dirty="0" sz="4800" spc="7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4800" spc="-395">
                <a:solidFill>
                  <a:srgbClr val="FFFFFF"/>
                </a:solidFill>
                <a:latin typeface="Microsoft Sans Serif"/>
                <a:cs typeface="Microsoft Sans Serif"/>
              </a:rPr>
              <a:t>PRFILE</a:t>
            </a:r>
            <a:endParaRPr sz="4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213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1759565" cy="6858000"/>
            <a:chOff x="0" y="0"/>
            <a:chExt cx="11759565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4904" y="5666232"/>
              <a:ext cx="3764279" cy="87172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964424" cy="6857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439" y="688848"/>
              <a:ext cx="4248912" cy="25298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729875" y="804164"/>
            <a:ext cx="251079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320">
                <a:solidFill>
                  <a:srgbClr val="AFD803"/>
                </a:solidFill>
              </a:rPr>
              <a:t>Branding</a:t>
            </a:r>
            <a:endParaRPr sz="6000"/>
          </a:p>
        </p:txBody>
      </p:sp>
      <p:sp>
        <p:nvSpPr>
          <p:cNvPr id="8" name="object 8" descr=""/>
          <p:cNvSpPr txBox="1"/>
          <p:nvPr/>
        </p:nvSpPr>
        <p:spPr>
          <a:xfrm>
            <a:off x="1729875" y="1630171"/>
            <a:ext cx="3256279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65">
                <a:solidFill>
                  <a:srgbClr val="AFD803"/>
                </a:solidFill>
                <a:latin typeface="Calibri"/>
                <a:cs typeface="Calibri"/>
              </a:rPr>
              <a:t>Psychology</a:t>
            </a:r>
            <a:endParaRPr sz="6000">
              <a:latin typeface="Calibri"/>
              <a:cs typeface="Calibr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729875" y="2604515"/>
            <a:ext cx="5400675" cy="35280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pillar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rooted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methodology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Brands</a:t>
            </a:r>
            <a:r>
              <a:rPr dirty="0" sz="14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Therapy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Couch,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14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book</a:t>
            </a:r>
            <a:r>
              <a:rPr dirty="0" sz="1400" spc="100">
                <a:solidFill>
                  <a:srgbClr val="FFFFFF"/>
                </a:solidFill>
                <a:latin typeface="Arial"/>
                <a:cs typeface="Arial"/>
              </a:rPr>
              <a:t> that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approaches</a:t>
            </a:r>
            <a:r>
              <a:rPr dirty="0" sz="14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branding</a:t>
            </a:r>
            <a:r>
              <a:rPr dirty="0" sz="14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through</a:t>
            </a:r>
            <a:r>
              <a:rPr dirty="0" sz="14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lens</a:t>
            </a:r>
            <a:r>
              <a:rPr dirty="0" sz="14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psychology,</a:t>
            </a:r>
            <a:r>
              <a:rPr dirty="0" sz="14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4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dirty="0" sz="14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marketing.</a:t>
            </a:r>
            <a:endParaRPr sz="1400">
              <a:latin typeface="Arial"/>
              <a:cs typeface="Arial"/>
            </a:endParaRPr>
          </a:p>
          <a:p>
            <a:pPr marL="12700" marR="337185">
              <a:lnSpc>
                <a:spcPct val="101000"/>
              </a:lnSpc>
              <a:spcBef>
                <a:spcPts val="705"/>
              </a:spcBef>
            </a:pP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core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BranDisorders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Wheel,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diagnostic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identifies</a:t>
            </a:r>
            <a:r>
              <a:rPr dirty="0" sz="14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distinct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disorders.</a:t>
            </a:r>
            <a:r>
              <a:rPr dirty="0" sz="14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dirty="0" sz="14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uncover</a:t>
            </a:r>
            <a:r>
              <a:rPr dirty="0" sz="14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holding</a:t>
            </a:r>
            <a:r>
              <a:rPr dirty="0" sz="14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4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back,</a:t>
            </a:r>
            <a:r>
              <a:rPr dirty="0" sz="1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identity</a:t>
            </a:r>
            <a:r>
              <a:rPr dirty="0" sz="14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dirty="0" sz="14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3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emotional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disconnection</a:t>
            </a:r>
            <a:r>
              <a:rPr dirty="0" sz="1400" spc="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400" spc="2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audience</a:t>
            </a:r>
            <a:r>
              <a:rPr dirty="0" sz="1400" spc="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misalignment.</a:t>
            </a:r>
            <a:endParaRPr sz="1400">
              <a:latin typeface="Arial"/>
              <a:cs typeface="Arial"/>
            </a:endParaRPr>
          </a:p>
          <a:p>
            <a:pPr marL="12700" marR="205104">
              <a:lnSpc>
                <a:spcPct val="101400"/>
              </a:lnSpc>
              <a:spcBef>
                <a:spcPts val="69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address</a:t>
            </a:r>
            <a:r>
              <a:rPr dirty="0" sz="14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14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challenges,</a:t>
            </a:r>
            <a:r>
              <a:rPr dirty="0" sz="14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AntiBrandiotics</a:t>
            </a:r>
            <a:r>
              <a:rPr dirty="0" sz="14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methodology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4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developed.</a:t>
            </a:r>
            <a:r>
              <a:rPr dirty="0" sz="14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structured</a:t>
            </a:r>
            <a:r>
              <a:rPr dirty="0" sz="14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framework</a:t>
            </a:r>
            <a:r>
              <a:rPr dirty="0" sz="14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designed</a:t>
            </a:r>
            <a:r>
              <a:rPr dirty="0" sz="14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prevent,</a:t>
            </a:r>
            <a:r>
              <a:rPr dirty="0" sz="14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Arial"/>
                <a:cs typeface="Arial"/>
              </a:rPr>
              <a:t>treat,</a:t>
            </a:r>
            <a:r>
              <a:rPr dirty="0" sz="14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4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reverse</a:t>
            </a:r>
            <a:r>
              <a:rPr dirty="0" sz="14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4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disorders</a:t>
            </a:r>
            <a:r>
              <a:rPr dirty="0" sz="14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through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psychologically</a:t>
            </a:r>
            <a:r>
              <a:rPr dirty="0" sz="1400" spc="3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grounded</a:t>
            </a:r>
            <a:r>
              <a:rPr dirty="0" sz="1400" spc="4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strategies.</a:t>
            </a:r>
            <a:endParaRPr sz="1400">
              <a:latin typeface="Arial"/>
              <a:cs typeface="Arial"/>
            </a:endParaRPr>
          </a:p>
          <a:p>
            <a:pPr marL="12700" marR="161290">
              <a:lnSpc>
                <a:spcPct val="101000"/>
              </a:lnSpc>
              <a:spcBef>
                <a:spcPts val="705"/>
              </a:spcBef>
            </a:pP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Lime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Lab,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ensures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branding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rebranding</a:t>
            </a:r>
            <a:r>
              <a:rPr dirty="0" sz="14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process</a:t>
            </a:r>
            <a:r>
              <a:rPr dirty="0" sz="14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begins</a:t>
            </a:r>
            <a:r>
              <a:rPr dirty="0" sz="14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dirty="0" sz="14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psychological</a:t>
            </a:r>
            <a:r>
              <a:rPr dirty="0" sz="1400" spc="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diagnosis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leads</a:t>
            </a:r>
            <a:r>
              <a:rPr dirty="0" sz="14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r>
              <a:rPr dirty="0" sz="14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emotionally</a:t>
            </a:r>
            <a:r>
              <a:rPr dirty="0" sz="14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intelligent,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behaviorally</a:t>
            </a:r>
            <a:r>
              <a:rPr dirty="0" sz="1400" spc="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aligned,</a:t>
            </a:r>
            <a:r>
              <a:rPr dirty="0" sz="1400" spc="2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scientifically</a:t>
            </a:r>
            <a:r>
              <a:rPr dirty="0" sz="1400" spc="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sound.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0" y="48767"/>
            <a:ext cx="11707495" cy="6154420"/>
            <a:chOff x="0" y="48767"/>
            <a:chExt cx="11707495" cy="615442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0311" y="856487"/>
              <a:ext cx="3877055" cy="5346192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21294" y="1047094"/>
              <a:ext cx="3494849" cy="4963350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8767"/>
              <a:ext cx="2904744" cy="4373880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755526" y="369316"/>
            <a:ext cx="88900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0" spc="-143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200" y="4294632"/>
              <a:ext cx="4258056" cy="1170432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5373550" y="1511300"/>
            <a:ext cx="5684520" cy="22447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70"/>
              </a:spcBef>
            </a:pP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“You</a:t>
            </a:r>
            <a:r>
              <a:rPr dirty="0" sz="1800" spc="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had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me</a:t>
            </a:r>
            <a:r>
              <a:rPr dirty="0" sz="1800" spc="5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65" i="1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800" spc="5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80" i="1">
                <a:solidFill>
                  <a:srgbClr val="FFFFFF"/>
                </a:solidFill>
                <a:latin typeface="Arial"/>
                <a:cs typeface="Arial"/>
              </a:rPr>
              <a:t>page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00" i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when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 you </a:t>
            </a:r>
            <a:r>
              <a:rPr dirty="0" sz="1800" spc="60" i="1">
                <a:solidFill>
                  <a:srgbClr val="FFFFFF"/>
                </a:solidFill>
                <a:latin typeface="Arial"/>
                <a:cs typeface="Arial"/>
              </a:rPr>
              <a:t>say</a:t>
            </a:r>
            <a:r>
              <a:rPr dirty="0" sz="1800" spc="5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“…treat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brands</a:t>
            </a: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1800" spc="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90" i="1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800" spc="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90" i="1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800" spc="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65" i="1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dirty="0" sz="1800" spc="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 i="1">
                <a:solidFill>
                  <a:srgbClr val="FFFFFF"/>
                </a:solidFill>
                <a:latin typeface="Arial"/>
                <a:cs typeface="Arial"/>
              </a:rPr>
              <a:t>humans,</a:t>
            </a:r>
            <a:r>
              <a:rPr dirty="0" sz="18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dirty="0" sz="1800" spc="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60" i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800" spc="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60" i="1">
                <a:solidFill>
                  <a:srgbClr val="FFFFFF"/>
                </a:solidFill>
                <a:latin typeface="Arial"/>
                <a:cs typeface="Arial"/>
              </a:rPr>
              <a:t>its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own</a:t>
            </a:r>
            <a:r>
              <a:rPr dirty="0" sz="1800" spc="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unique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struggles</a:t>
            </a:r>
            <a:r>
              <a:rPr dirty="0" sz="1800" spc="1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50" i="1">
                <a:solidFill>
                  <a:srgbClr val="FFFFFF"/>
                </a:solidFill>
                <a:latin typeface="Arial"/>
                <a:cs typeface="Arial"/>
              </a:rPr>
              <a:t>…</a:t>
            </a:r>
            <a:r>
              <a:rPr dirty="0" sz="1800" spc="1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placing</a:t>
            </a:r>
            <a:r>
              <a:rPr dirty="0" sz="1800" spc="1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brands</a:t>
            </a:r>
            <a:r>
              <a:rPr dirty="0" sz="1800" spc="1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800" spc="1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75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1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35" i="1">
                <a:solidFill>
                  <a:srgbClr val="FFFFFF"/>
                </a:solidFill>
                <a:latin typeface="Arial"/>
                <a:cs typeface="Arial"/>
              </a:rPr>
              <a:t>metaphorical </a:t>
            </a:r>
            <a:r>
              <a:rPr dirty="0" sz="1800" spc="80" i="1">
                <a:solidFill>
                  <a:srgbClr val="FFFFFF"/>
                </a:solidFill>
                <a:latin typeface="Arial"/>
                <a:cs typeface="Arial"/>
              </a:rPr>
              <a:t>therapy</a:t>
            </a:r>
            <a:r>
              <a:rPr dirty="0" sz="1800" spc="10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couch</a:t>
            </a:r>
            <a:r>
              <a:rPr dirty="0" sz="1800" spc="10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70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1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explore</a:t>
            </a:r>
            <a:r>
              <a:rPr dirty="0" sz="1800" spc="1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800" spc="10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disorders”.</a:t>
            </a:r>
            <a:r>
              <a:rPr dirty="0" sz="1800" spc="9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Brilliant </a:t>
            </a:r>
            <a:r>
              <a:rPr dirty="0" sz="1800" spc="65" i="1">
                <a:solidFill>
                  <a:srgbClr val="FFFFFF"/>
                </a:solidFill>
                <a:latin typeface="Arial"/>
                <a:cs typeface="Arial"/>
              </a:rPr>
              <a:t>perspectives</a:t>
            </a:r>
            <a:r>
              <a:rPr dirty="0" sz="1800" spc="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25" i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800" spc="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65" i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800" spc="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60" i="1">
                <a:solidFill>
                  <a:srgbClr val="FFFFFF"/>
                </a:solidFill>
                <a:latin typeface="Arial"/>
                <a:cs typeface="Arial"/>
              </a:rPr>
              <a:t>extremely</a:t>
            </a:r>
            <a:r>
              <a:rPr dirty="0" sz="1800" spc="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helpful</a:t>
            </a:r>
            <a:r>
              <a:rPr dirty="0" sz="1800" spc="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diagnosing </a:t>
            </a:r>
            <a:r>
              <a:rPr dirty="0" sz="1800" spc="75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1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i="1">
                <a:solidFill>
                  <a:srgbClr val="FFFFFF"/>
                </a:solidFill>
                <a:latin typeface="Arial"/>
                <a:cs typeface="Arial"/>
              </a:rPr>
              <a:t>issues,</a:t>
            </a:r>
            <a:r>
              <a:rPr dirty="0" sz="1800" spc="1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114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then</a:t>
            </a:r>
            <a:r>
              <a:rPr dirty="0" sz="1800" spc="1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90" i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12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dirty="0" sz="1800" spc="1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examination</a:t>
            </a:r>
            <a:r>
              <a:rPr dirty="0" sz="1800" spc="1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40" i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00" spc="114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105" i="1">
                <a:solidFill>
                  <a:srgbClr val="FFFFFF"/>
                </a:solidFill>
                <a:latin typeface="Arial"/>
                <a:cs typeface="Arial"/>
              </a:rPr>
              <a:t>targeted </a:t>
            </a:r>
            <a:r>
              <a:rPr dirty="0" sz="1800" spc="45" i="1">
                <a:solidFill>
                  <a:srgbClr val="FFFFFF"/>
                </a:solidFill>
                <a:latin typeface="Arial"/>
                <a:cs typeface="Arial"/>
              </a:rPr>
              <a:t>problem-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solving</a:t>
            </a:r>
            <a:r>
              <a:rPr dirty="0" sz="1800" spc="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75" i="1">
                <a:solidFill>
                  <a:srgbClr val="FFFFFF"/>
                </a:solidFill>
                <a:latin typeface="Arial"/>
                <a:cs typeface="Arial"/>
              </a:rPr>
              <a:t>action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00" spc="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tools.</a:t>
            </a:r>
            <a:r>
              <a:rPr dirty="0" sz="1800" spc="7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60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7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800" spc="7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60" i="1">
                <a:solidFill>
                  <a:srgbClr val="FFFFFF"/>
                </a:solidFill>
                <a:latin typeface="Arial"/>
                <a:cs typeface="Arial"/>
              </a:rPr>
              <a:t>definitely</a:t>
            </a:r>
            <a:r>
              <a:rPr dirty="0" sz="1800" spc="8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i="1">
                <a:solidFill>
                  <a:srgbClr val="FFFFFF"/>
                </a:solidFill>
                <a:latin typeface="Arial"/>
                <a:cs typeface="Arial"/>
              </a:rPr>
              <a:t>use </a:t>
            </a:r>
            <a:r>
              <a:rPr dirty="0" sz="1800" spc="50" i="1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dirty="0" sz="1800" spc="8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notions</a:t>
            </a:r>
            <a:r>
              <a:rPr dirty="0" sz="1800" spc="9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00" spc="8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1800" spc="8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90" i="1">
                <a:solidFill>
                  <a:srgbClr val="FFFFFF"/>
                </a:solidFill>
                <a:latin typeface="Arial"/>
                <a:cs typeface="Arial"/>
              </a:rPr>
              <a:t>corporate</a:t>
            </a:r>
            <a:r>
              <a:rPr dirty="0" sz="1800" spc="8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i="1">
                <a:solidFill>
                  <a:srgbClr val="FFFFFF"/>
                </a:solidFill>
                <a:latin typeface="Arial"/>
                <a:cs typeface="Arial"/>
              </a:rPr>
              <a:t>branding</a:t>
            </a:r>
            <a:r>
              <a:rPr dirty="0" sz="1800" spc="8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i="1">
                <a:solidFill>
                  <a:srgbClr val="FFFFFF"/>
                </a:solidFill>
                <a:latin typeface="Arial"/>
                <a:cs typeface="Arial"/>
              </a:rPr>
              <a:t>work.”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29784" y="4922519"/>
            <a:ext cx="6516623" cy="81381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5373550" y="4212542"/>
            <a:ext cx="6031865" cy="1312545"/>
          </a:xfrm>
          <a:prstGeom prst="rect">
            <a:avLst/>
          </a:prstGeom>
        </p:spPr>
        <p:txBody>
          <a:bodyPr wrap="square" lIns="0" tIns="1714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4000" spc="-315">
                <a:solidFill>
                  <a:srgbClr val="AFD803"/>
                </a:solidFill>
                <a:latin typeface="Calibri"/>
                <a:cs typeface="Calibri"/>
              </a:rPr>
              <a:t>Quirino</a:t>
            </a:r>
            <a:r>
              <a:rPr dirty="0" sz="4000" spc="325">
                <a:solidFill>
                  <a:srgbClr val="AFD803"/>
                </a:solidFill>
                <a:latin typeface="Calibri"/>
                <a:cs typeface="Calibri"/>
              </a:rPr>
              <a:t> </a:t>
            </a:r>
            <a:r>
              <a:rPr dirty="0" sz="4000" spc="-140">
                <a:solidFill>
                  <a:srgbClr val="AFD803"/>
                </a:solidFill>
                <a:latin typeface="Calibri"/>
                <a:cs typeface="Calibri"/>
              </a:rPr>
              <a:t>Malandrino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Brand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counsel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250">
                <a:solidFill>
                  <a:srgbClr val="FFFFFF"/>
                </a:solidFill>
                <a:latin typeface="Microsoft Sans Serif"/>
                <a:cs typeface="Microsoft Sans Serif"/>
              </a:rPr>
              <a:t>at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BrandLink,</a:t>
            </a:r>
            <a:r>
              <a:rPr dirty="0" sz="2700" spc="-1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New</a:t>
            </a:r>
            <a:r>
              <a:rPr dirty="0" sz="2700" spc="-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York</a:t>
            </a:r>
            <a:endParaRPr sz="2700">
              <a:latin typeface="Microsoft Sans Serif"/>
              <a:cs typeface="Microsoft Sans Serif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0" y="1207007"/>
            <a:ext cx="5264150" cy="4944110"/>
            <a:chOff x="0" y="1207007"/>
            <a:chExt cx="5264150" cy="494411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07007"/>
              <a:ext cx="5263896" cy="4943856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452975"/>
              <a:ext cx="4871718" cy="42775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21295" y="911351"/>
              <a:ext cx="4867656" cy="5218176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16949" y="1107422"/>
              <a:ext cx="4664994" cy="461863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0831" y="4206240"/>
              <a:ext cx="3264408" cy="117043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903856" y="1424940"/>
            <a:ext cx="5736590" cy="2183765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65"/>
              </a:spcBef>
            </a:pP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“An</a:t>
            </a:r>
            <a:r>
              <a:rPr dirty="0" sz="2000" spc="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intriguing,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50" i="1">
                <a:solidFill>
                  <a:srgbClr val="FFFFFF"/>
                </a:solidFill>
                <a:latin typeface="Arial"/>
                <a:cs typeface="Arial"/>
              </a:rPr>
              <a:t>thoughtful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50" i="1">
                <a:solidFill>
                  <a:srgbClr val="FFFFFF"/>
                </a:solidFill>
                <a:latin typeface="Arial"/>
                <a:cs typeface="Arial"/>
              </a:rPr>
              <a:t>entirely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r>
              <a:rPr dirty="0" sz="20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0" i="1">
                <a:solidFill>
                  <a:srgbClr val="FFFFFF"/>
                </a:solidFill>
                <a:latin typeface="Arial"/>
                <a:cs typeface="Arial"/>
              </a:rPr>
              <a:t>approach</a:t>
            </a:r>
            <a:r>
              <a:rPr dirty="0" sz="2000" spc="9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85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1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branding,</a:t>
            </a:r>
            <a:r>
              <a:rPr dirty="0" sz="2000" spc="9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2000" spc="10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0" i="1">
                <a:solidFill>
                  <a:srgbClr val="FFFFFF"/>
                </a:solidFill>
                <a:latin typeface="Arial"/>
                <a:cs typeface="Arial"/>
              </a:rPr>
              <a:t>book</a:t>
            </a:r>
            <a:r>
              <a:rPr dirty="0" sz="2000" spc="1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dirty="0" sz="2000" spc="9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35" i="1">
                <a:solidFill>
                  <a:srgbClr val="FFFFFF"/>
                </a:solidFill>
                <a:latin typeface="Arial"/>
                <a:cs typeface="Arial"/>
              </a:rPr>
              <a:t>your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r>
              <a:rPr dirty="0" sz="2000" spc="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5" i="1">
                <a:solidFill>
                  <a:srgbClr val="FFFFFF"/>
                </a:solidFill>
                <a:latin typeface="Arial"/>
                <a:cs typeface="Arial"/>
              </a:rPr>
              <a:t>attention.</a:t>
            </a:r>
            <a:r>
              <a:rPr dirty="0" sz="2000" spc="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20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95" i="1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20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20" i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2000" spc="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0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14" i="1">
                <a:solidFill>
                  <a:srgbClr val="FFFFFF"/>
                </a:solidFill>
                <a:latin typeface="Arial"/>
                <a:cs typeface="Arial"/>
              </a:rPr>
              <a:t>faint-</a:t>
            </a:r>
            <a:r>
              <a:rPr dirty="0" sz="2000" spc="55" i="1">
                <a:solidFill>
                  <a:srgbClr val="FFFFFF"/>
                </a:solidFill>
                <a:latin typeface="Arial"/>
                <a:cs typeface="Arial"/>
              </a:rPr>
              <a:t>hearted,</a:t>
            </a:r>
            <a:r>
              <a:rPr dirty="0" sz="2000" spc="4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0" i="1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dirty="0" sz="2000" spc="45" i="1">
                <a:solidFill>
                  <a:srgbClr val="FFFFFF"/>
                </a:solidFill>
                <a:latin typeface="Arial"/>
                <a:cs typeface="Arial"/>
              </a:rPr>
              <a:t>whether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55" i="1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0" i="1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2000" spc="5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consumer</a:t>
            </a:r>
            <a:r>
              <a:rPr dirty="0" sz="2000" spc="65" i="1">
                <a:solidFill>
                  <a:srgbClr val="FFFFFF"/>
                </a:solidFill>
                <a:latin typeface="Arial"/>
                <a:cs typeface="Arial"/>
              </a:rPr>
              <a:t> or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00" i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5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50" i="1">
                <a:solidFill>
                  <a:srgbClr val="FFFFFF"/>
                </a:solidFill>
                <a:latin typeface="Arial"/>
                <a:cs typeface="Arial"/>
              </a:rPr>
              <a:t>brand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owner,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95" i="1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2000" spc="3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00" i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 spc="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75" i="1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dirty="0" sz="20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14" i="1">
                <a:solidFill>
                  <a:srgbClr val="FFFFFF"/>
                </a:solidFill>
                <a:latin typeface="Arial"/>
                <a:cs typeface="Arial"/>
              </a:rPr>
              <a:t>voyage</a:t>
            </a:r>
            <a:r>
              <a:rPr dirty="0" sz="20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65" i="1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20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0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50" i="1">
                <a:solidFill>
                  <a:srgbClr val="FFFFFF"/>
                </a:solidFill>
                <a:latin typeface="Arial"/>
                <a:cs typeface="Arial"/>
              </a:rPr>
              <a:t>psyche</a:t>
            </a:r>
            <a:r>
              <a:rPr dirty="0" sz="2000" spc="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65" i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000" spc="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brands,</a:t>
            </a:r>
            <a:r>
              <a:rPr dirty="0" sz="2000" spc="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55" i="1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ailments</a:t>
            </a:r>
            <a:r>
              <a:rPr dirty="0" sz="2000" spc="1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35" i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000" spc="1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weaken</a:t>
            </a:r>
            <a:r>
              <a:rPr dirty="0" sz="2000" spc="1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2000" spc="1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dirty="0" sz="2000" spc="14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000" spc="13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80" i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000" spc="1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FFFFFF"/>
                </a:solidFill>
                <a:latin typeface="Arial"/>
                <a:cs typeface="Arial"/>
              </a:rPr>
              <a:t>solutions </a:t>
            </a:r>
            <a:r>
              <a:rPr dirty="0" sz="2000" spc="135" i="1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2000" spc="6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allow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i="1">
                <a:solidFill>
                  <a:srgbClr val="FFFFFF"/>
                </a:solidFill>
                <a:latin typeface="Arial"/>
                <a:cs typeface="Arial"/>
              </a:rPr>
              <a:t>them</a:t>
            </a:r>
            <a:r>
              <a:rPr dirty="0" sz="2000" spc="6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185" i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000" spc="7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10" i="1">
                <a:solidFill>
                  <a:srgbClr val="FFFFFF"/>
                </a:solidFill>
                <a:latin typeface="Arial"/>
                <a:cs typeface="Arial"/>
              </a:rPr>
              <a:t>thrive.”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1416" y="4882895"/>
            <a:ext cx="6257544" cy="81381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903856" y="4051902"/>
            <a:ext cx="5773420" cy="1433830"/>
          </a:xfrm>
          <a:prstGeom prst="rect">
            <a:avLst/>
          </a:prstGeom>
        </p:spPr>
        <p:txBody>
          <a:bodyPr wrap="square" lIns="0" tIns="2438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920"/>
              </a:spcBef>
            </a:pPr>
            <a:r>
              <a:rPr dirty="0" sz="4000" spc="-290">
                <a:solidFill>
                  <a:srgbClr val="AFD803"/>
                </a:solidFill>
                <a:latin typeface="Calibri"/>
                <a:cs typeface="Calibri"/>
              </a:rPr>
              <a:t>Mark</a:t>
            </a:r>
            <a:r>
              <a:rPr dirty="0" sz="4000" spc="305">
                <a:solidFill>
                  <a:srgbClr val="AFD803"/>
                </a:solidFill>
                <a:latin typeface="Calibri"/>
                <a:cs typeface="Calibri"/>
              </a:rPr>
              <a:t> </a:t>
            </a:r>
            <a:r>
              <a:rPr dirty="0" sz="4000" spc="-285">
                <a:solidFill>
                  <a:srgbClr val="AFD803"/>
                </a:solidFill>
                <a:latin typeface="Calibri"/>
                <a:cs typeface="Calibri"/>
              </a:rPr>
              <a:t>Tungate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dirty="0" sz="2700" spc="45">
                <a:solidFill>
                  <a:srgbClr val="FFFFFF"/>
                </a:solidFill>
                <a:latin typeface="Microsoft Sans Serif"/>
                <a:cs typeface="Microsoft Sans Serif"/>
              </a:rPr>
              <a:t>Editorial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80">
                <a:solidFill>
                  <a:srgbClr val="FFFFFF"/>
                </a:solidFill>
                <a:latin typeface="Microsoft Sans Serif"/>
                <a:cs typeface="Microsoft Sans Serif"/>
              </a:rPr>
              <a:t>Director,</a:t>
            </a:r>
            <a:r>
              <a:rPr dirty="0" sz="2700" spc="6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dirty="0" sz="2700" spc="7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>
                <a:solidFill>
                  <a:srgbClr val="FFFFFF"/>
                </a:solidFill>
                <a:latin typeface="Microsoft Sans Serif"/>
                <a:cs typeface="Microsoft Sans Serif"/>
              </a:rPr>
              <a:t>Epica</a:t>
            </a:r>
            <a:r>
              <a:rPr dirty="0" sz="2700" spc="6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Microsoft Sans Serif"/>
                <a:cs typeface="Microsoft Sans Serif"/>
              </a:rPr>
              <a:t>Awards</a:t>
            </a:r>
            <a:endParaRPr sz="27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1327" y="987552"/>
              <a:ext cx="3538728" cy="25298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77958" y="1102867"/>
            <a:ext cx="2434590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dirty="0" sz="6000" spc="-285">
                <a:solidFill>
                  <a:srgbClr val="FFFFFF"/>
                </a:solidFill>
              </a:rPr>
              <a:t>Business </a:t>
            </a:r>
            <a:r>
              <a:rPr dirty="0" sz="6000" spc="-300">
                <a:solidFill>
                  <a:srgbClr val="FFFFFF"/>
                </a:solidFill>
              </a:rPr>
              <a:t>genetics</a:t>
            </a:r>
            <a:endParaRPr sz="6000"/>
          </a:p>
        </p:txBody>
      </p:sp>
      <p:sp>
        <p:nvSpPr>
          <p:cNvPr id="6" name="object 6" descr=""/>
          <p:cNvSpPr txBox="1"/>
          <p:nvPr/>
        </p:nvSpPr>
        <p:spPr>
          <a:xfrm>
            <a:off x="1977958" y="2984500"/>
            <a:ext cx="4646295" cy="319278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252095">
              <a:lnSpc>
                <a:spcPct val="91200"/>
              </a:lnSpc>
              <a:spcBef>
                <a:spcPts val="265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Every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business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has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a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unique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genetic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code,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the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internal</a:t>
            </a:r>
            <a:r>
              <a:rPr dirty="0" sz="1600" spc="13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structure</a:t>
            </a:r>
            <a:r>
              <a:rPr dirty="0" sz="1600" spc="14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A1F44"/>
                </a:solidFill>
                <a:latin typeface="Arial"/>
                <a:cs typeface="Arial"/>
              </a:rPr>
              <a:t>that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defines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how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it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grows,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adapts,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performs.</a:t>
            </a:r>
            <a:endParaRPr sz="1600">
              <a:latin typeface="Arial"/>
              <a:cs typeface="Arial"/>
            </a:endParaRPr>
          </a:p>
          <a:p>
            <a:pPr marL="12700" marR="353695">
              <a:lnSpc>
                <a:spcPct val="91300"/>
              </a:lnSpc>
              <a:spcBef>
                <a:spcPts val="650"/>
              </a:spcBef>
            </a:pP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This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pillar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focuses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on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decoding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A1F44"/>
                </a:solidFill>
                <a:latin typeface="Arial"/>
                <a:cs typeface="Arial"/>
              </a:rPr>
              <a:t>that</a:t>
            </a:r>
            <a:r>
              <a:rPr dirty="0" sz="1600" spc="8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35">
                <a:solidFill>
                  <a:srgbClr val="0A1F44"/>
                </a:solidFill>
                <a:latin typeface="Arial"/>
                <a:cs typeface="Arial"/>
              </a:rPr>
              <a:t>structure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using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insights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drawn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from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neuroscience,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psychology,</a:t>
            </a:r>
            <a:r>
              <a:rPr dirty="0" sz="1600" spc="21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2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data</a:t>
            </a:r>
            <a:r>
              <a:rPr dirty="0" sz="1600" spc="2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modeling.</a:t>
            </a:r>
            <a:endParaRPr sz="1600">
              <a:latin typeface="Arial"/>
              <a:cs typeface="Arial"/>
            </a:endParaRPr>
          </a:p>
          <a:p>
            <a:pPr marL="12700" marR="62230">
              <a:lnSpc>
                <a:spcPct val="91300"/>
              </a:lnSpc>
              <a:spcBef>
                <a:spcPts val="645"/>
              </a:spcBef>
            </a:pPr>
            <a:r>
              <a:rPr dirty="0" sz="1600" spc="-35">
                <a:solidFill>
                  <a:srgbClr val="0A1F44"/>
                </a:solidFill>
                <a:latin typeface="Arial"/>
                <a:cs typeface="Arial"/>
              </a:rPr>
              <a:t>Business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Genetics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builds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strategies,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models,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market</a:t>
            </a:r>
            <a:r>
              <a:rPr dirty="0" sz="1600" spc="20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research,</a:t>
            </a:r>
            <a:r>
              <a:rPr dirty="0" sz="1600" spc="19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1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governance</a:t>
            </a:r>
            <a:r>
              <a:rPr dirty="0" sz="1600" spc="1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systems</a:t>
            </a:r>
            <a:r>
              <a:rPr dirty="0" sz="1600" spc="1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that 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are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accurate,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scalable,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rooted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behavioral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intelligence.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It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transforms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business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planning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A1F44"/>
                </a:solidFill>
                <a:latin typeface="Arial"/>
                <a:cs typeface="Arial"/>
              </a:rPr>
              <a:t>from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assumption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to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precision.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800"/>
              </a:lnSpc>
              <a:spcBef>
                <a:spcPts val="640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Because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business,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 structure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is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not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support.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It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A1F44"/>
                </a:solidFill>
                <a:latin typeface="Arial"/>
                <a:cs typeface="Arial"/>
              </a:rPr>
              <a:t>is 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strategy.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326136"/>
            <a:ext cx="12189460" cy="6532245"/>
            <a:chOff x="0" y="326136"/>
            <a:chExt cx="12189460" cy="653224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232" y="335279"/>
              <a:ext cx="5760720" cy="652272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35368" y="4041647"/>
              <a:ext cx="4130039" cy="104546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22264" y="783336"/>
              <a:ext cx="6144768" cy="363016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26136"/>
              <a:ext cx="3179064" cy="4370832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1030614" y="643636"/>
            <a:ext cx="89154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0" spc="-135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14213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1" y="0"/>
            <a:ext cx="12189460" cy="6858000"/>
            <a:chOff x="-1" y="0"/>
            <a:chExt cx="12189460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" y="0"/>
              <a:ext cx="6214457" cy="685389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49824" y="573023"/>
              <a:ext cx="3410712" cy="252984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946140" y="688340"/>
            <a:ext cx="2418715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dirty="0" sz="6000" spc="-195">
                <a:solidFill>
                  <a:srgbClr val="AFD803"/>
                </a:solidFill>
              </a:rPr>
              <a:t>Ai-</a:t>
            </a:r>
            <a:r>
              <a:rPr dirty="0" sz="6000" spc="-20">
                <a:solidFill>
                  <a:srgbClr val="AFD803"/>
                </a:solidFill>
              </a:rPr>
              <a:t>data </a:t>
            </a:r>
            <a:r>
              <a:rPr dirty="0" sz="6000" spc="-520">
                <a:solidFill>
                  <a:srgbClr val="AFD803"/>
                </a:solidFill>
              </a:rPr>
              <a:t>modeling</a:t>
            </a:r>
            <a:endParaRPr sz="6000"/>
          </a:p>
        </p:txBody>
      </p:sp>
      <p:sp>
        <p:nvSpPr>
          <p:cNvPr id="8" name="object 8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pc="-10"/>
              <a:t>This</a:t>
            </a:r>
            <a:r>
              <a:rPr dirty="0" spc="90"/>
              <a:t> </a:t>
            </a:r>
            <a:r>
              <a:rPr dirty="0"/>
              <a:t>is</a:t>
            </a:r>
            <a:r>
              <a:rPr dirty="0" spc="95"/>
              <a:t> </a:t>
            </a:r>
            <a:r>
              <a:rPr dirty="0"/>
              <a:t>where</a:t>
            </a:r>
            <a:r>
              <a:rPr dirty="0" spc="95"/>
              <a:t> </a:t>
            </a:r>
            <a:r>
              <a:rPr dirty="0" spc="65"/>
              <a:t>raw</a:t>
            </a:r>
            <a:r>
              <a:rPr dirty="0" spc="100"/>
              <a:t> </a:t>
            </a:r>
            <a:r>
              <a:rPr dirty="0" spc="120"/>
              <a:t>data</a:t>
            </a:r>
            <a:r>
              <a:rPr dirty="0" spc="100"/>
              <a:t> </a:t>
            </a:r>
            <a:r>
              <a:rPr dirty="0"/>
              <a:t>transforms</a:t>
            </a:r>
            <a:r>
              <a:rPr dirty="0" spc="90"/>
              <a:t> </a:t>
            </a:r>
            <a:r>
              <a:rPr dirty="0" spc="50"/>
              <a:t>into</a:t>
            </a:r>
            <a:r>
              <a:rPr dirty="0" spc="100"/>
              <a:t> </a:t>
            </a:r>
            <a:r>
              <a:rPr dirty="0" spc="-10"/>
              <a:t>direction.</a:t>
            </a:r>
          </a:p>
          <a:p>
            <a:pPr marL="12700" marR="5080">
              <a:lnSpc>
                <a:spcPct val="92100"/>
              </a:lnSpc>
              <a:spcBef>
                <a:spcPts val="630"/>
              </a:spcBef>
            </a:pPr>
            <a:r>
              <a:rPr dirty="0" spc="55"/>
              <a:t>At</a:t>
            </a:r>
            <a:r>
              <a:rPr dirty="0" spc="50"/>
              <a:t> </a:t>
            </a:r>
            <a:r>
              <a:rPr dirty="0"/>
              <a:t>Lime</a:t>
            </a:r>
            <a:r>
              <a:rPr dirty="0" spc="45"/>
              <a:t> </a:t>
            </a:r>
            <a:r>
              <a:rPr dirty="0"/>
              <a:t>Lab,</a:t>
            </a:r>
            <a:r>
              <a:rPr dirty="0" spc="45"/>
              <a:t> </a:t>
            </a:r>
            <a:r>
              <a:rPr dirty="0" spc="120"/>
              <a:t>data</a:t>
            </a:r>
            <a:r>
              <a:rPr dirty="0" spc="45"/>
              <a:t> </a:t>
            </a:r>
            <a:r>
              <a:rPr dirty="0"/>
              <a:t>modeling</a:t>
            </a:r>
            <a:r>
              <a:rPr dirty="0" spc="50"/>
              <a:t> </a:t>
            </a:r>
            <a:r>
              <a:rPr dirty="0"/>
              <a:t>is</a:t>
            </a:r>
            <a:r>
              <a:rPr dirty="0" spc="40"/>
              <a:t> </a:t>
            </a:r>
            <a:r>
              <a:rPr dirty="0" spc="70"/>
              <a:t>powered</a:t>
            </a:r>
            <a:r>
              <a:rPr dirty="0" spc="45"/>
              <a:t> </a:t>
            </a:r>
            <a:r>
              <a:rPr dirty="0" spc="95"/>
              <a:t>by</a:t>
            </a:r>
            <a:r>
              <a:rPr dirty="0" spc="45"/>
              <a:t> </a:t>
            </a:r>
            <a:r>
              <a:rPr dirty="0" spc="60"/>
              <a:t>advanced </a:t>
            </a:r>
            <a:r>
              <a:rPr dirty="0"/>
              <a:t>neurotechnology</a:t>
            </a:r>
            <a:r>
              <a:rPr dirty="0" spc="260"/>
              <a:t> </a:t>
            </a:r>
            <a:r>
              <a:rPr dirty="0" spc="-120"/>
              <a:t>(EEG,</a:t>
            </a:r>
            <a:r>
              <a:rPr dirty="0" spc="254"/>
              <a:t> </a:t>
            </a:r>
            <a:r>
              <a:rPr dirty="0" spc="105"/>
              <a:t>eye-</a:t>
            </a:r>
            <a:r>
              <a:rPr dirty="0"/>
              <a:t>tracking,</a:t>
            </a:r>
            <a:r>
              <a:rPr dirty="0" spc="250"/>
              <a:t> </a:t>
            </a:r>
            <a:r>
              <a:rPr dirty="0"/>
              <a:t>brain</a:t>
            </a:r>
            <a:r>
              <a:rPr dirty="0" spc="250"/>
              <a:t> </a:t>
            </a:r>
            <a:r>
              <a:rPr dirty="0"/>
              <a:t>mapping,</a:t>
            </a:r>
            <a:r>
              <a:rPr dirty="0" spc="250"/>
              <a:t> </a:t>
            </a:r>
            <a:r>
              <a:rPr dirty="0" spc="-25"/>
              <a:t>and </a:t>
            </a:r>
            <a:r>
              <a:rPr dirty="0" spc="-105"/>
              <a:t>GSR)</a:t>
            </a:r>
            <a:r>
              <a:rPr dirty="0" spc="130"/>
              <a:t> </a:t>
            </a:r>
            <a:r>
              <a:rPr dirty="0"/>
              <a:t>and</a:t>
            </a:r>
            <a:r>
              <a:rPr dirty="0" spc="135"/>
              <a:t> </a:t>
            </a:r>
            <a:r>
              <a:rPr dirty="0"/>
              <a:t>enhanced</a:t>
            </a:r>
            <a:r>
              <a:rPr dirty="0" spc="130"/>
              <a:t> </a:t>
            </a:r>
            <a:r>
              <a:rPr dirty="0"/>
              <a:t>through</a:t>
            </a:r>
            <a:r>
              <a:rPr dirty="0" spc="140"/>
              <a:t> </a:t>
            </a:r>
            <a:r>
              <a:rPr dirty="0" spc="-105"/>
              <a:t>AI</a:t>
            </a:r>
            <a:r>
              <a:rPr dirty="0" spc="140"/>
              <a:t> </a:t>
            </a:r>
            <a:r>
              <a:rPr dirty="0"/>
              <a:t>and</a:t>
            </a:r>
            <a:r>
              <a:rPr dirty="0" spc="135"/>
              <a:t> </a:t>
            </a:r>
            <a:r>
              <a:rPr dirty="0"/>
              <a:t>machine</a:t>
            </a:r>
            <a:r>
              <a:rPr dirty="0" spc="135"/>
              <a:t> </a:t>
            </a:r>
            <a:r>
              <a:rPr dirty="0" spc="-10"/>
              <a:t>learning techniques.</a:t>
            </a:r>
          </a:p>
          <a:p>
            <a:pPr marL="12700" marR="30480">
              <a:lnSpc>
                <a:spcPct val="90500"/>
              </a:lnSpc>
              <a:spcBef>
                <a:spcPts val="665"/>
              </a:spcBef>
            </a:pPr>
            <a:r>
              <a:rPr dirty="0"/>
              <a:t>By</a:t>
            </a:r>
            <a:r>
              <a:rPr dirty="0" spc="270"/>
              <a:t> </a:t>
            </a:r>
            <a:r>
              <a:rPr dirty="0"/>
              <a:t>applying</a:t>
            </a:r>
            <a:r>
              <a:rPr dirty="0" spc="275"/>
              <a:t> </a:t>
            </a:r>
            <a:r>
              <a:rPr dirty="0"/>
              <a:t>training-</a:t>
            </a:r>
            <a:r>
              <a:rPr dirty="0" spc="45"/>
              <a:t>validation</a:t>
            </a:r>
            <a:r>
              <a:rPr dirty="0" spc="265"/>
              <a:t> </a:t>
            </a:r>
            <a:r>
              <a:rPr dirty="0"/>
              <a:t>methods</a:t>
            </a:r>
            <a:r>
              <a:rPr dirty="0" spc="265"/>
              <a:t> </a:t>
            </a:r>
            <a:r>
              <a:rPr dirty="0"/>
              <a:t>and</a:t>
            </a:r>
            <a:r>
              <a:rPr dirty="0" spc="265"/>
              <a:t> </a:t>
            </a:r>
            <a:r>
              <a:rPr dirty="0" spc="-10"/>
              <a:t>algorithmic </a:t>
            </a:r>
            <a:r>
              <a:rPr dirty="0"/>
              <a:t>models,</a:t>
            </a:r>
            <a:r>
              <a:rPr dirty="0" spc="210"/>
              <a:t> </a:t>
            </a:r>
            <a:r>
              <a:rPr dirty="0"/>
              <a:t>emotional</a:t>
            </a:r>
            <a:r>
              <a:rPr dirty="0" spc="220"/>
              <a:t> </a:t>
            </a:r>
            <a:r>
              <a:rPr dirty="0"/>
              <a:t>and</a:t>
            </a:r>
            <a:r>
              <a:rPr dirty="0" spc="215"/>
              <a:t> </a:t>
            </a:r>
            <a:r>
              <a:rPr dirty="0"/>
              <a:t>behavioral</a:t>
            </a:r>
            <a:r>
              <a:rPr dirty="0" spc="220"/>
              <a:t> </a:t>
            </a:r>
            <a:r>
              <a:rPr dirty="0"/>
              <a:t>responses</a:t>
            </a:r>
            <a:r>
              <a:rPr dirty="0" spc="210"/>
              <a:t> </a:t>
            </a:r>
            <a:r>
              <a:rPr dirty="0" spc="30"/>
              <a:t>are </a:t>
            </a:r>
            <a:r>
              <a:rPr dirty="0" spc="55"/>
              <a:t>translated</a:t>
            </a:r>
            <a:r>
              <a:rPr dirty="0" spc="95"/>
              <a:t> </a:t>
            </a:r>
            <a:r>
              <a:rPr dirty="0" spc="50"/>
              <a:t>into</a:t>
            </a:r>
            <a:r>
              <a:rPr dirty="0" spc="105"/>
              <a:t> </a:t>
            </a:r>
            <a:r>
              <a:rPr dirty="0"/>
              <a:t>precise,</a:t>
            </a:r>
            <a:r>
              <a:rPr dirty="0" spc="95"/>
              <a:t> </a:t>
            </a:r>
            <a:r>
              <a:rPr dirty="0"/>
              <a:t>measurable</a:t>
            </a:r>
            <a:r>
              <a:rPr dirty="0" spc="105"/>
              <a:t> </a:t>
            </a:r>
            <a:r>
              <a:rPr dirty="0"/>
              <a:t>formulas.</a:t>
            </a:r>
            <a:r>
              <a:rPr dirty="0" spc="105"/>
              <a:t> </a:t>
            </a:r>
            <a:r>
              <a:rPr dirty="0" spc="-10"/>
              <a:t>These </a:t>
            </a:r>
            <a:r>
              <a:rPr dirty="0"/>
              <a:t>models</a:t>
            </a:r>
            <a:r>
              <a:rPr dirty="0" spc="105"/>
              <a:t> </a:t>
            </a:r>
            <a:r>
              <a:rPr dirty="0" spc="55"/>
              <a:t>are</a:t>
            </a:r>
            <a:r>
              <a:rPr dirty="0" spc="114"/>
              <a:t> </a:t>
            </a:r>
            <a:r>
              <a:rPr dirty="0" spc="75"/>
              <a:t>not</a:t>
            </a:r>
            <a:r>
              <a:rPr dirty="0" spc="114"/>
              <a:t> </a:t>
            </a:r>
            <a:r>
              <a:rPr dirty="0" spc="70"/>
              <a:t>one-</a:t>
            </a:r>
            <a:r>
              <a:rPr dirty="0"/>
              <a:t>size-</a:t>
            </a:r>
            <a:r>
              <a:rPr dirty="0" spc="90"/>
              <a:t>fits-</a:t>
            </a:r>
            <a:r>
              <a:rPr dirty="0" spc="-20"/>
              <a:t>all,</a:t>
            </a:r>
            <a:r>
              <a:rPr dirty="0" spc="110"/>
              <a:t> </a:t>
            </a:r>
            <a:r>
              <a:rPr dirty="0" spc="80"/>
              <a:t>they</a:t>
            </a:r>
            <a:r>
              <a:rPr dirty="0" spc="114"/>
              <a:t> </a:t>
            </a:r>
            <a:r>
              <a:rPr dirty="0" spc="55"/>
              <a:t>are</a:t>
            </a:r>
            <a:r>
              <a:rPr dirty="0" spc="110"/>
              <a:t> </a:t>
            </a:r>
            <a:r>
              <a:rPr dirty="0"/>
              <a:t>customized</a:t>
            </a:r>
            <a:r>
              <a:rPr dirty="0" spc="110"/>
              <a:t> </a:t>
            </a:r>
            <a:r>
              <a:rPr dirty="0" spc="125"/>
              <a:t>to </a:t>
            </a:r>
            <a:r>
              <a:rPr dirty="0" spc="75"/>
              <a:t>reflect</a:t>
            </a:r>
            <a:r>
              <a:rPr dirty="0" spc="215"/>
              <a:t> </a:t>
            </a:r>
            <a:r>
              <a:rPr dirty="0" spc="50"/>
              <a:t>each</a:t>
            </a:r>
            <a:r>
              <a:rPr dirty="0" spc="204"/>
              <a:t> </a:t>
            </a:r>
            <a:r>
              <a:rPr dirty="0"/>
              <a:t>client’s</a:t>
            </a:r>
            <a:r>
              <a:rPr dirty="0" spc="204"/>
              <a:t> </a:t>
            </a:r>
            <a:r>
              <a:rPr dirty="0"/>
              <a:t>industry,</a:t>
            </a:r>
            <a:r>
              <a:rPr dirty="0" spc="200"/>
              <a:t> </a:t>
            </a:r>
            <a:r>
              <a:rPr dirty="0"/>
              <a:t>customer</a:t>
            </a:r>
            <a:r>
              <a:rPr dirty="0" spc="204"/>
              <a:t> </a:t>
            </a:r>
            <a:r>
              <a:rPr dirty="0"/>
              <a:t>experience,</a:t>
            </a:r>
            <a:r>
              <a:rPr dirty="0" spc="200"/>
              <a:t> </a:t>
            </a:r>
            <a:r>
              <a:rPr dirty="0" spc="-25"/>
              <a:t>and </a:t>
            </a:r>
            <a:r>
              <a:rPr dirty="0" spc="-10"/>
              <a:t>business</a:t>
            </a:r>
            <a:r>
              <a:rPr dirty="0" spc="-50"/>
              <a:t> </a:t>
            </a:r>
            <a:r>
              <a:rPr dirty="0" spc="-10"/>
              <a:t>challenge.</a:t>
            </a:r>
          </a:p>
          <a:p>
            <a:pPr marL="12700" marR="8890">
              <a:lnSpc>
                <a:spcPct val="92100"/>
              </a:lnSpc>
              <a:spcBef>
                <a:spcPts val="630"/>
              </a:spcBef>
            </a:pPr>
            <a:r>
              <a:rPr dirty="0"/>
              <a:t>The</a:t>
            </a:r>
            <a:r>
              <a:rPr dirty="0" spc="35"/>
              <a:t> </a:t>
            </a:r>
            <a:r>
              <a:rPr dirty="0"/>
              <a:t>result</a:t>
            </a:r>
            <a:r>
              <a:rPr dirty="0" spc="45"/>
              <a:t> </a:t>
            </a:r>
            <a:r>
              <a:rPr dirty="0"/>
              <a:t>is</a:t>
            </a:r>
            <a:r>
              <a:rPr dirty="0" spc="35"/>
              <a:t> </a:t>
            </a:r>
            <a:r>
              <a:rPr dirty="0" spc="55"/>
              <a:t>tailored</a:t>
            </a:r>
            <a:r>
              <a:rPr dirty="0" spc="35"/>
              <a:t> </a:t>
            </a:r>
            <a:r>
              <a:rPr dirty="0"/>
              <a:t>insights</a:t>
            </a:r>
            <a:r>
              <a:rPr dirty="0" spc="35"/>
              <a:t> </a:t>
            </a:r>
            <a:r>
              <a:rPr dirty="0" spc="50"/>
              <a:t>with</a:t>
            </a:r>
            <a:r>
              <a:rPr dirty="0" spc="40"/>
              <a:t> </a:t>
            </a:r>
            <a:r>
              <a:rPr dirty="0" spc="-40"/>
              <a:t>+95%</a:t>
            </a:r>
            <a:r>
              <a:rPr dirty="0" spc="30"/>
              <a:t> </a:t>
            </a:r>
            <a:r>
              <a:rPr dirty="0" spc="40"/>
              <a:t>accuracy, </a:t>
            </a:r>
            <a:r>
              <a:rPr dirty="0"/>
              <a:t>reducing</a:t>
            </a:r>
            <a:r>
              <a:rPr dirty="0" spc="190"/>
              <a:t> </a:t>
            </a:r>
            <a:r>
              <a:rPr dirty="0"/>
              <a:t>guesswork</a:t>
            </a:r>
            <a:r>
              <a:rPr dirty="0" spc="180"/>
              <a:t> </a:t>
            </a:r>
            <a:r>
              <a:rPr dirty="0"/>
              <a:t>and</a:t>
            </a:r>
            <a:r>
              <a:rPr dirty="0" spc="185"/>
              <a:t> </a:t>
            </a:r>
            <a:r>
              <a:rPr dirty="0"/>
              <a:t>providing</a:t>
            </a:r>
            <a:r>
              <a:rPr dirty="0" spc="190"/>
              <a:t> </a:t>
            </a:r>
            <a:r>
              <a:rPr dirty="0" spc="120"/>
              <a:t>data</a:t>
            </a:r>
            <a:r>
              <a:rPr dirty="0" spc="195"/>
              <a:t> </a:t>
            </a:r>
            <a:r>
              <a:rPr dirty="0" spc="110"/>
              <a:t>that</a:t>
            </a:r>
            <a:r>
              <a:rPr dirty="0" spc="195"/>
              <a:t> </a:t>
            </a:r>
            <a:r>
              <a:rPr dirty="0" spc="50"/>
              <a:t>directly </a:t>
            </a:r>
            <a:r>
              <a:rPr dirty="0"/>
              <a:t>guides</a:t>
            </a:r>
            <a:r>
              <a:rPr dirty="0" spc="165"/>
              <a:t> </a:t>
            </a:r>
            <a:r>
              <a:rPr dirty="0" spc="70"/>
              <a:t>strategy,</a:t>
            </a:r>
            <a:r>
              <a:rPr dirty="0" spc="170"/>
              <a:t> </a:t>
            </a:r>
            <a:r>
              <a:rPr dirty="0"/>
              <a:t>communication,</a:t>
            </a:r>
            <a:r>
              <a:rPr dirty="0" spc="165"/>
              <a:t> </a:t>
            </a:r>
            <a:r>
              <a:rPr dirty="0"/>
              <a:t>and</a:t>
            </a:r>
            <a:r>
              <a:rPr dirty="0" spc="170"/>
              <a:t> </a:t>
            </a:r>
            <a:r>
              <a:rPr dirty="0"/>
              <a:t>operations,</a:t>
            </a:r>
            <a:r>
              <a:rPr dirty="0" spc="165"/>
              <a:t> </a:t>
            </a:r>
            <a:r>
              <a:rPr dirty="0"/>
              <a:t>all</a:t>
            </a:r>
            <a:r>
              <a:rPr dirty="0" spc="175"/>
              <a:t> </a:t>
            </a:r>
            <a:r>
              <a:rPr dirty="0" spc="-10"/>
              <a:t>built </a:t>
            </a:r>
            <a:r>
              <a:rPr dirty="0"/>
              <a:t>on</a:t>
            </a:r>
            <a:r>
              <a:rPr dirty="0" spc="90"/>
              <a:t> </a:t>
            </a:r>
            <a:r>
              <a:rPr dirty="0"/>
              <a:t>science,</a:t>
            </a:r>
            <a:r>
              <a:rPr dirty="0" spc="95"/>
              <a:t> </a:t>
            </a:r>
            <a:r>
              <a:rPr dirty="0" spc="70"/>
              <a:t>not</a:t>
            </a:r>
            <a:r>
              <a:rPr dirty="0" spc="105"/>
              <a:t> </a:t>
            </a:r>
            <a:r>
              <a:rPr dirty="0" spc="-10"/>
              <a:t>assumptions.</a:t>
            </a: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02735" y="0"/>
            <a:ext cx="3489960" cy="4337304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4861742" y="283972"/>
            <a:ext cx="972819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0" spc="-785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58695" y="1002791"/>
              <a:ext cx="4047744" cy="253288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56788" y="1121155"/>
            <a:ext cx="3054350" cy="1762760"/>
          </a:xfrm>
          <a:prstGeom prst="rect"/>
        </p:spPr>
        <p:txBody>
          <a:bodyPr wrap="square" lIns="0" tIns="116205" rIns="0" bIns="0" rtlCol="0" vert="horz">
            <a:spAutoFit/>
          </a:bodyPr>
          <a:lstStyle/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dirty="0" sz="6000" spc="-290">
                <a:solidFill>
                  <a:srgbClr val="AFD803"/>
                </a:solidFill>
              </a:rPr>
              <a:t>Think-</a:t>
            </a:r>
            <a:r>
              <a:rPr dirty="0" sz="6000" spc="-370">
                <a:solidFill>
                  <a:srgbClr val="AFD803"/>
                </a:solidFill>
              </a:rPr>
              <a:t>Tank </a:t>
            </a:r>
            <a:r>
              <a:rPr dirty="0" sz="6000" spc="-10">
                <a:solidFill>
                  <a:srgbClr val="AFD803"/>
                </a:solidFill>
              </a:rPr>
              <a:t>Circle</a:t>
            </a:r>
            <a:endParaRPr sz="6000"/>
          </a:p>
        </p:txBody>
      </p:sp>
      <p:sp>
        <p:nvSpPr>
          <p:cNvPr id="6" name="object 6" descr=""/>
          <p:cNvSpPr txBox="1"/>
          <p:nvPr/>
        </p:nvSpPr>
        <p:spPr>
          <a:xfrm>
            <a:off x="2256789" y="2984500"/>
            <a:ext cx="6384925" cy="3000375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marL="12700" marR="271145">
              <a:lnSpc>
                <a:spcPts val="1900"/>
              </a:lnSpc>
              <a:spcBef>
                <a:spcPts val="18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Think–Tank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Circle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alliance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leading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experts,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collaborators,</a:t>
            </a:r>
            <a:r>
              <a:rPr dirty="0" sz="16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senior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consultants</a:t>
            </a:r>
            <a:r>
              <a:rPr dirty="0" sz="16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industries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who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bring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strategic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depth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every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project.</a:t>
            </a:r>
            <a:endParaRPr sz="1600">
              <a:latin typeface="Arial"/>
              <a:cs typeface="Arial"/>
            </a:endParaRPr>
          </a:p>
          <a:p>
            <a:pPr marL="12700" marR="257810">
              <a:lnSpc>
                <a:spcPct val="101299"/>
              </a:lnSpc>
              <a:spcBef>
                <a:spcPts val="700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pillar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connects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Lime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broader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intellectual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network,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offering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advisory</a:t>
            </a:r>
            <a:r>
              <a:rPr dirty="0" sz="16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business,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finance,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communication,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behavioral</a:t>
            </a:r>
            <a:r>
              <a:rPr dirty="0" sz="16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science,</a:t>
            </a:r>
            <a:r>
              <a:rPr dirty="0" sz="1600" spc="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branding,</a:t>
            </a:r>
            <a:r>
              <a:rPr dirty="0" sz="1600" spc="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policy.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1200"/>
              </a:lnSpc>
              <a:spcBef>
                <a:spcPts val="67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Think–Tank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Circle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plays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critical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role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validating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strategies,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challenging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assumptions,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unlocking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high-level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perspectives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ensure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grounded,</a:t>
            </a:r>
            <a:r>
              <a:rPr dirty="0" sz="16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future-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ready,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impactful.</a:t>
            </a:r>
            <a:endParaRPr sz="1600">
              <a:latin typeface="Arial"/>
              <a:cs typeface="Arial"/>
            </a:endParaRPr>
          </a:p>
          <a:p>
            <a:pPr marL="12700" marR="397510">
              <a:lnSpc>
                <a:spcPts val="1900"/>
              </a:lnSpc>
              <a:spcBef>
                <a:spcPts val="869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It’s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says.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It’s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right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minds</a:t>
            </a:r>
            <a:r>
              <a:rPr dirty="0" sz="16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dirty="0" sz="16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600" spc="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it.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91" y="350520"/>
            <a:ext cx="3413760" cy="437388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269839" y="671068"/>
            <a:ext cx="89916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0" spc="-135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88952" cy="446532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1890" y="265684"/>
            <a:ext cx="9829165" cy="2555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600" spc="-1470">
                <a:solidFill>
                  <a:srgbClr val="FFFFFF"/>
                </a:solidFill>
              </a:rPr>
              <a:t>Our</a:t>
            </a:r>
            <a:r>
              <a:rPr dirty="0" sz="16600" spc="1235">
                <a:solidFill>
                  <a:srgbClr val="FFFFFF"/>
                </a:solidFill>
              </a:rPr>
              <a:t> </a:t>
            </a:r>
            <a:r>
              <a:rPr dirty="0" sz="16600" spc="-370">
                <a:solidFill>
                  <a:srgbClr val="AFD803"/>
                </a:solidFill>
              </a:rPr>
              <a:t>services</a:t>
            </a:r>
            <a:endParaRPr sz="16600"/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2440" y="2727960"/>
            <a:ext cx="3349752" cy="90525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40590" y="2919476"/>
            <a:ext cx="28130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AFD803"/>
                </a:solidFill>
                <a:latin typeface="Microsoft Sans Serif"/>
                <a:cs typeface="Microsoft Sans Serif"/>
              </a:rPr>
              <a:t>Neuromarketing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40590" y="3495547"/>
            <a:ext cx="2846705" cy="260096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40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Arial"/>
                <a:cs typeface="Arial"/>
              </a:rPr>
              <a:t>identity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40"/>
              </a:spcBef>
              <a:buChar char="•"/>
              <a:tabLst>
                <a:tab pos="297815" algn="l"/>
              </a:tabLst>
            </a:pPr>
            <a:r>
              <a:rPr dirty="0" sz="1200" spc="-35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dirty="0" sz="1200" spc="50">
                <a:solidFill>
                  <a:srgbClr val="FFFFFF"/>
                </a:solidFill>
                <a:latin typeface="Arial"/>
                <a:cs typeface="Arial"/>
              </a:rPr>
              <a:t>generated</a:t>
            </a:r>
            <a:r>
              <a:rPr dirty="0" sz="12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videos</a:t>
            </a:r>
            <a:r>
              <a:rPr dirty="0" sz="12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65"/>
              </a:spcBef>
              <a:buChar char="•"/>
              <a:tabLst>
                <a:tab pos="297815" algn="l"/>
              </a:tabLst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Blind</a:t>
            </a:r>
            <a:r>
              <a:rPr dirty="0" sz="12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75">
                <a:solidFill>
                  <a:srgbClr val="FFFFFF"/>
                </a:solidFill>
                <a:latin typeface="Arial"/>
                <a:cs typeface="Arial"/>
              </a:rPr>
              <a:t>taste</a:t>
            </a:r>
            <a:r>
              <a:rPr dirty="0" sz="12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r>
              <a:rPr dirty="0" sz="12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0">
                <a:solidFill>
                  <a:srgbClr val="FFFFFF"/>
                </a:solidFill>
                <a:latin typeface="Arial"/>
                <a:cs typeface="Arial"/>
              </a:rPr>
              <a:t>(food/beverage)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1200" spc="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70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Packaging</a:t>
            </a:r>
            <a:r>
              <a:rPr dirty="0" sz="12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Arial"/>
                <a:cs typeface="Arial"/>
              </a:rPr>
              <a:t>effectiveness</a:t>
            </a:r>
            <a:r>
              <a:rPr dirty="0" sz="12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40"/>
              </a:spcBef>
              <a:buChar char="•"/>
              <a:tabLst>
                <a:tab pos="297815" algn="l"/>
              </a:tabLst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UI/UX</a:t>
            </a: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Advertising</a:t>
            </a:r>
            <a:r>
              <a:rPr dirty="0" sz="1200" spc="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campaign</a:t>
            </a:r>
            <a:r>
              <a:rPr dirty="0" sz="1200" spc="2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35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70"/>
              </a:spcBef>
              <a:buChar char="•"/>
              <a:tabLst>
                <a:tab pos="297815" algn="l"/>
              </a:tabLst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store</a:t>
            </a:r>
            <a:r>
              <a:rPr dirty="0" sz="1200" spc="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dirty="0" sz="1200" spc="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Sonic</a:t>
            </a:r>
            <a:r>
              <a:rPr dirty="0" sz="12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branding</a:t>
            </a:r>
            <a:r>
              <a:rPr dirty="0" sz="12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58511" y="2743200"/>
            <a:ext cx="2218943" cy="905256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5126883" y="3495547"/>
            <a:ext cx="3058160" cy="260096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40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Exploratory</a:t>
            </a:r>
            <a:r>
              <a:rPr dirty="0" sz="1200" spc="3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200" spc="3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40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Descriptive</a:t>
            </a:r>
            <a:r>
              <a:rPr dirty="0" sz="1200" spc="3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200" spc="3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Causal</a:t>
            </a:r>
            <a:r>
              <a:rPr dirty="0" sz="12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2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2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dirty="0" sz="12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70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Consumer</a:t>
            </a:r>
            <a:r>
              <a:rPr dirty="0" sz="12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behavior</a:t>
            </a:r>
            <a:r>
              <a:rPr dirty="0" sz="12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40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45">
                <a:solidFill>
                  <a:srgbClr val="FFFFFF"/>
                </a:solidFill>
                <a:latin typeface="Arial"/>
                <a:cs typeface="Arial"/>
              </a:rPr>
              <a:t>perception</a:t>
            </a:r>
            <a:r>
              <a:rPr dirty="0" sz="12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65"/>
              </a:spcBef>
              <a:buChar char="•"/>
              <a:tabLst>
                <a:tab pos="297815" algn="l"/>
              </a:tabLst>
            </a:pPr>
            <a:r>
              <a:rPr dirty="0" sz="1200" spc="50">
                <a:solidFill>
                  <a:srgbClr val="FFFFFF"/>
                </a:solidFill>
                <a:latin typeface="Arial"/>
                <a:cs typeface="Arial"/>
              </a:rPr>
              <a:t>Target</a:t>
            </a:r>
            <a:r>
              <a:rPr dirty="0" sz="12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audience</a:t>
            </a:r>
            <a:r>
              <a:rPr dirty="0" sz="12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mapping</a:t>
            </a:r>
            <a:r>
              <a:rPr dirty="0" sz="12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analysis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70"/>
              </a:spcBef>
              <a:buChar char="•"/>
              <a:tabLst>
                <a:tab pos="297815" algn="l"/>
              </a:tabLst>
            </a:pPr>
            <a:r>
              <a:rPr dirty="0" sz="1200" spc="45">
                <a:solidFill>
                  <a:srgbClr val="FFFFFF"/>
                </a:solidFill>
                <a:latin typeface="Arial"/>
                <a:cs typeface="Arial"/>
              </a:rPr>
              <a:t>Competitive</a:t>
            </a:r>
            <a:r>
              <a:rPr dirty="0" sz="12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landscape</a:t>
            </a:r>
            <a:r>
              <a:rPr dirty="0" sz="12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assessment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r>
              <a:rPr dirty="0" sz="12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foresight</a:t>
            </a:r>
            <a:r>
              <a:rPr dirty="0" sz="12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research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2247" y="2749295"/>
            <a:ext cx="2432304" cy="905255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5126883" y="2940811"/>
            <a:ext cx="58794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94785" algn="l"/>
              </a:tabLst>
            </a:pPr>
            <a:r>
              <a:rPr dirty="0" sz="3000" spc="-10">
                <a:solidFill>
                  <a:srgbClr val="AFD803"/>
                </a:solidFill>
                <a:latin typeface="Microsoft Sans Serif"/>
                <a:cs typeface="Microsoft Sans Serif"/>
              </a:rPr>
              <a:t>Research</a:t>
            </a:r>
            <a:r>
              <a:rPr dirty="0" sz="3000">
                <a:solidFill>
                  <a:srgbClr val="AFD803"/>
                </a:solidFill>
                <a:latin typeface="Microsoft Sans Serif"/>
                <a:cs typeface="Microsoft Sans Serif"/>
              </a:rPr>
              <a:t>	</a:t>
            </a:r>
            <a:r>
              <a:rPr dirty="0" sz="3000" spc="100">
                <a:solidFill>
                  <a:srgbClr val="AFD803"/>
                </a:solidFill>
                <a:latin typeface="Microsoft Sans Serif"/>
                <a:cs typeface="Microsoft Sans Serif"/>
              </a:rPr>
              <a:t>Strategies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109528" y="3599179"/>
            <a:ext cx="2268855" cy="260096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40"/>
              </a:spcBef>
              <a:buChar char="•"/>
              <a:tabLst>
                <a:tab pos="297815" algn="l"/>
              </a:tabLst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Business</a:t>
            </a:r>
            <a:r>
              <a:rPr dirty="0" sz="12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40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2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Rebranding</a:t>
            </a:r>
            <a:r>
              <a:rPr dirty="0" sz="12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Governance</a:t>
            </a:r>
            <a:r>
              <a:rPr dirty="0" sz="1200" spc="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2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policies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70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360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MarCom</a:t>
            </a:r>
            <a:r>
              <a:rPr dirty="0" sz="12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40"/>
              </a:spcBef>
              <a:buChar char="•"/>
              <a:tabLst>
                <a:tab pos="297815" algn="l"/>
              </a:tabLst>
            </a:pPr>
            <a:r>
              <a:rPr dirty="0" sz="1200" spc="65">
                <a:solidFill>
                  <a:srgbClr val="FFFFFF"/>
                </a:solidFill>
                <a:latin typeface="Arial"/>
                <a:cs typeface="Arial"/>
              </a:rPr>
              <a:t>Go-</a:t>
            </a:r>
            <a:r>
              <a:rPr dirty="0" sz="1200" spc="114">
                <a:solidFill>
                  <a:srgbClr val="FFFFFF"/>
                </a:solidFill>
                <a:latin typeface="Arial"/>
                <a:cs typeface="Arial"/>
              </a:rPr>
              <a:t>to-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market</a:t>
            </a:r>
            <a:r>
              <a:rPr dirty="0" sz="1200" spc="2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Growth</a:t>
            </a:r>
            <a:r>
              <a:rPr dirty="0" sz="1200" spc="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770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Digital</a:t>
            </a:r>
            <a:r>
              <a:rPr dirty="0" sz="12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marketing</a:t>
            </a:r>
            <a:r>
              <a:rPr dirty="0" sz="12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strategies</a:t>
            </a:r>
            <a:endParaRPr sz="1200">
              <a:latin typeface="Arial"/>
              <a:cs typeface="Arial"/>
            </a:endParaRPr>
          </a:p>
          <a:p>
            <a:pPr marL="297815" indent="-285115">
              <a:lnSpc>
                <a:spcPct val="100000"/>
              </a:lnSpc>
              <a:spcBef>
                <a:spcPts val="865"/>
              </a:spcBef>
              <a:buChar char="•"/>
              <a:tabLst>
                <a:tab pos="297815" algn="l"/>
              </a:tabLst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dirty="0" sz="12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dirty="0" sz="12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55">
                <a:solidFill>
                  <a:srgbClr val="FFFFFF"/>
                </a:solidFill>
                <a:latin typeface="Arial"/>
                <a:cs typeface="Arial"/>
              </a:rPr>
              <a:t>strategy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8912" y="2578607"/>
              <a:ext cx="11314176" cy="3172968"/>
            </a:xfrm>
            <a:prstGeom prst="rect">
              <a:avLst/>
            </a:prstGeom>
          </p:spPr>
        </p:pic>
      </p:grpSp>
      <p:sp>
        <p:nvSpPr>
          <p:cNvPr id="5" name="object 5" descr=""/>
          <p:cNvSpPr txBox="1"/>
          <p:nvPr/>
        </p:nvSpPr>
        <p:spPr>
          <a:xfrm>
            <a:off x="1354932" y="2815335"/>
            <a:ext cx="9482455" cy="1778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1575">
                <a:solidFill>
                  <a:srgbClr val="AFD803"/>
                </a:solidFill>
                <a:latin typeface="Calibri"/>
                <a:cs typeface="Calibri"/>
              </a:rPr>
              <a:t>HELP</a:t>
            </a:r>
            <a:r>
              <a:rPr dirty="0" sz="11500" spc="844">
                <a:solidFill>
                  <a:srgbClr val="AFD803"/>
                </a:solidFill>
                <a:latin typeface="Calibri"/>
                <a:cs typeface="Calibri"/>
              </a:rPr>
              <a:t> </a:t>
            </a:r>
            <a:r>
              <a:rPr dirty="0" sz="11500" spc="-1714">
                <a:solidFill>
                  <a:srgbClr val="AFD803"/>
                </a:solidFill>
                <a:latin typeface="Calibri"/>
                <a:cs typeface="Calibri"/>
              </a:rPr>
              <a:t>YOUR</a:t>
            </a:r>
            <a:r>
              <a:rPr dirty="0" sz="11500" spc="855">
                <a:solidFill>
                  <a:srgbClr val="AFD803"/>
                </a:solidFill>
                <a:latin typeface="Calibri"/>
                <a:cs typeface="Calibri"/>
              </a:rPr>
              <a:t> </a:t>
            </a:r>
            <a:r>
              <a:rPr dirty="0" sz="11500" spc="-1530">
                <a:solidFill>
                  <a:srgbClr val="AFD803"/>
                </a:solidFill>
                <a:latin typeface="Calibri"/>
                <a:cs typeface="Calibri"/>
              </a:rPr>
              <a:t>BRAND?</a:t>
            </a:r>
            <a:endParaRPr sz="11500">
              <a:latin typeface="Calibri"/>
              <a:cs typeface="Calibri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03247" y="2081783"/>
            <a:ext cx="8985504" cy="13929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011362" y="2392171"/>
            <a:ext cx="81692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4800" spc="-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12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480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445">
                <a:solidFill>
                  <a:srgbClr val="FFFFFF"/>
                </a:solidFill>
                <a:latin typeface="Arial"/>
                <a:cs typeface="Arial"/>
              </a:rPr>
              <a:t>NEUROMARKETING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931408" cy="685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5079" y="2959607"/>
              <a:ext cx="222503" cy="3596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1552" y="2093976"/>
              <a:ext cx="289559" cy="36271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321157" y="963675"/>
            <a:ext cx="3023870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 spc="-530"/>
              <a:t>UNDERSTANDING </a:t>
            </a:r>
            <a:r>
              <a:rPr dirty="0" spc="-570"/>
              <a:t>CONSUMER</a:t>
            </a:r>
            <a:r>
              <a:rPr dirty="0" spc="265"/>
              <a:t> </a:t>
            </a:r>
            <a:r>
              <a:rPr dirty="0" spc="-509"/>
              <a:t>BEHAVIOR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6703429" y="2093467"/>
            <a:ext cx="4529455" cy="3836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ACD603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ACD603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12700" marR="236220">
              <a:lnSpc>
                <a:spcPts val="1700"/>
              </a:lnSpc>
              <a:spcBef>
                <a:spcPts val="160"/>
              </a:spcBef>
            </a:pP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You</a:t>
            </a:r>
            <a:r>
              <a:rPr dirty="0" sz="1600" spc="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have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insights,</a:t>
            </a:r>
            <a:r>
              <a:rPr dirty="0" sz="1600" spc="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but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you’re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still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unsure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14213D"/>
                </a:solidFill>
                <a:latin typeface="Arial"/>
                <a:cs typeface="Arial"/>
              </a:rPr>
              <a:t>what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drives</a:t>
            </a:r>
            <a:r>
              <a:rPr dirty="0" sz="1600" spc="2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your</a:t>
            </a:r>
            <a:r>
              <a:rPr dirty="0" sz="1600" spc="2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audience’s</a:t>
            </a:r>
            <a:r>
              <a:rPr dirty="0" sz="1600" spc="2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decisions.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030"/>
              </a:lnSpc>
              <a:spcBef>
                <a:spcPts val="1560"/>
              </a:spcBef>
            </a:pP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HOW</a:t>
            </a:r>
            <a:r>
              <a:rPr dirty="0" sz="1800" spc="-5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ACD603"/>
                </a:solidFill>
                <a:latin typeface="Arial"/>
                <a:cs typeface="Arial"/>
              </a:rPr>
              <a:t>SOLVE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ACD603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90000"/>
              </a:lnSpc>
              <a:spcBef>
                <a:spcPts val="65"/>
              </a:spcBef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Neuromarketing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unlocks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unconscious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layer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of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decision-making.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Using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a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combination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of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95">
                <a:solidFill>
                  <a:srgbClr val="091F43"/>
                </a:solidFill>
                <a:latin typeface="Arial"/>
                <a:cs typeface="Arial"/>
              </a:rPr>
              <a:t>EEG 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(to 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track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brain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activity),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95">
                <a:solidFill>
                  <a:srgbClr val="091F43"/>
                </a:solidFill>
                <a:latin typeface="Arial"/>
                <a:cs typeface="Arial"/>
              </a:rPr>
              <a:t>GSR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 (to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detect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arousal),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40">
                <a:solidFill>
                  <a:srgbClr val="091F43"/>
                </a:solidFill>
                <a:latin typeface="Arial"/>
                <a:cs typeface="Arial"/>
              </a:rPr>
              <a:t>AI-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based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eye-</a:t>
            </a:r>
            <a:r>
              <a:rPr dirty="0" sz="1600" spc="40">
                <a:solidFill>
                  <a:srgbClr val="091F43"/>
                </a:solidFill>
                <a:latin typeface="Arial"/>
                <a:cs typeface="Arial"/>
              </a:rPr>
              <a:t>tracking 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(to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reveal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what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captures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holds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attention), 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2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uncover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how</a:t>
            </a:r>
            <a:r>
              <a:rPr dirty="0" sz="1600" spc="2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2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audience</a:t>
            </a:r>
            <a:r>
              <a:rPr dirty="0" sz="1600" spc="2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genuinely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perceives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message,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visuals,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experience.</a:t>
            </a:r>
            <a:endParaRPr sz="1600">
              <a:latin typeface="Arial"/>
              <a:cs typeface="Arial"/>
            </a:endParaRPr>
          </a:p>
          <a:p>
            <a:pPr marL="12700" marR="455930">
              <a:lnSpc>
                <a:spcPct val="88100"/>
              </a:lnSpc>
              <a:spcBef>
                <a:spcPts val="1810"/>
              </a:spcBef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result?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Actionable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data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that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reveals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motivations,</a:t>
            </a:r>
            <a:r>
              <a:rPr dirty="0" sz="1600" spc="3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preferences,</a:t>
            </a:r>
            <a:r>
              <a:rPr dirty="0" sz="1600" spc="3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3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barriers</a:t>
            </a:r>
            <a:r>
              <a:rPr dirty="0" sz="1600" spc="3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091F43"/>
                </a:solidFill>
                <a:latin typeface="Arial"/>
                <a:cs typeface="Arial"/>
              </a:rPr>
              <a:t>with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scientific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clarity.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6169152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0459" y="972819"/>
            <a:ext cx="4340860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 spc="-465"/>
              <a:t>CREATING</a:t>
            </a:r>
            <a:r>
              <a:rPr dirty="0" spc="260"/>
              <a:t> </a:t>
            </a:r>
            <a:r>
              <a:rPr dirty="0" spc="-535"/>
              <a:t>EMOTIONALLY </a:t>
            </a:r>
            <a:r>
              <a:rPr dirty="0" spc="-484"/>
              <a:t>RESONANT</a:t>
            </a:r>
            <a:r>
              <a:rPr dirty="0" spc="265"/>
              <a:t> </a:t>
            </a:r>
            <a:r>
              <a:rPr dirty="0" spc="-520"/>
              <a:t>BRAND</a:t>
            </a:r>
            <a:r>
              <a:rPr dirty="0" spc="280"/>
              <a:t> </a:t>
            </a:r>
            <a:r>
              <a:rPr dirty="0" spc="-395"/>
              <a:t>STRATEGIES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91895" y="2048255"/>
            <a:ext cx="287020" cy="1240790"/>
            <a:chOff x="691895" y="2048255"/>
            <a:chExt cx="287020" cy="124079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951" y="2929127"/>
              <a:ext cx="219455" cy="3596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1895" y="2048255"/>
              <a:ext cx="286511" cy="359663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1056623" y="2056891"/>
            <a:ext cx="5880100" cy="40532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ACD603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ACD603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160"/>
              </a:spcBef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You’re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not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sure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how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shape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a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brand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that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truly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reflects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what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2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audience</a:t>
            </a:r>
            <a:r>
              <a:rPr dirty="0" sz="1600" spc="2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needs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2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feels.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030"/>
              </a:lnSpc>
              <a:spcBef>
                <a:spcPts val="1560"/>
              </a:spcBef>
            </a:pP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HOW</a:t>
            </a:r>
            <a:r>
              <a:rPr dirty="0" sz="1800" spc="-5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ACD603"/>
                </a:solidFill>
                <a:latin typeface="Arial"/>
                <a:cs typeface="Arial"/>
              </a:rPr>
              <a:t>SOLVE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ACD603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19050">
              <a:lnSpc>
                <a:spcPts val="1680"/>
              </a:lnSpc>
              <a:spcBef>
                <a:spcPts val="125"/>
              </a:spcBef>
            </a:pP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 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go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deeper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than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surface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insights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decode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emotional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matrix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of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needs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that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drive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audience.</a:t>
            </a:r>
            <a:endParaRPr sz="1600">
              <a:latin typeface="Arial"/>
              <a:cs typeface="Arial"/>
            </a:endParaRPr>
          </a:p>
          <a:p>
            <a:pPr marL="12700" marR="228600">
              <a:lnSpc>
                <a:spcPts val="1700"/>
              </a:lnSpc>
              <a:spcBef>
                <a:spcPts val="105"/>
              </a:spcBef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Through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a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unique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combination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of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35">
                <a:solidFill>
                  <a:srgbClr val="091F43"/>
                </a:solidFill>
                <a:latin typeface="Arial"/>
                <a:cs typeface="Arial"/>
              </a:rPr>
              <a:t>EEG,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focus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groups,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in-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depth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psychological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interviews,</a:t>
            </a:r>
            <a:r>
              <a:rPr dirty="0" sz="1600" spc="2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identify</a:t>
            </a:r>
            <a:r>
              <a:rPr dirty="0" sz="1600" spc="2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unspoken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motivations,</a:t>
            </a:r>
            <a:r>
              <a:rPr dirty="0" sz="1600" spc="3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600" spc="3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drivers,</a:t>
            </a:r>
            <a:r>
              <a:rPr dirty="0" sz="1600" spc="3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3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behavioral</a:t>
            </a:r>
            <a:r>
              <a:rPr dirty="0" sz="1600" spc="3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cues.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10"/>
              </a:lnSpc>
              <a:spcBef>
                <a:spcPts val="1575"/>
              </a:spcBef>
            </a:pP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then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translate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these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findings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into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clear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strategic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assets:</a:t>
            </a:r>
            <a:endParaRPr sz="1600">
              <a:latin typeface="Arial"/>
              <a:cs typeface="Arial"/>
            </a:endParaRPr>
          </a:p>
          <a:p>
            <a:pPr marL="168275" indent="-155575">
              <a:lnSpc>
                <a:spcPts val="1705"/>
              </a:lnSpc>
              <a:buChar char="-"/>
              <a:tabLst>
                <a:tab pos="168275" algn="l"/>
              </a:tabLst>
            </a:pP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Archetypes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that</a:t>
            </a:r>
            <a:r>
              <a:rPr dirty="0" sz="1600" spc="1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embody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brand’s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role.</a:t>
            </a:r>
            <a:endParaRPr sz="1600">
              <a:latin typeface="Arial"/>
              <a:cs typeface="Arial"/>
            </a:endParaRPr>
          </a:p>
          <a:p>
            <a:pPr marL="168275" indent="-155575">
              <a:lnSpc>
                <a:spcPts val="1750"/>
              </a:lnSpc>
              <a:buChar char="-"/>
              <a:tabLst>
                <a:tab pos="168275" algn="l"/>
              </a:tabLst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Tone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of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voice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that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speaks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directly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audience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sensibilities.</a:t>
            </a:r>
            <a:endParaRPr sz="1600">
              <a:latin typeface="Arial"/>
              <a:cs typeface="Arial"/>
            </a:endParaRPr>
          </a:p>
          <a:p>
            <a:pPr marL="12700" marR="719455" indent="155575">
              <a:lnSpc>
                <a:spcPts val="1680"/>
              </a:lnSpc>
              <a:spcBef>
                <a:spcPts val="195"/>
              </a:spcBef>
              <a:buChar char="-"/>
              <a:tabLst>
                <a:tab pos="168275" algn="l"/>
              </a:tabLst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Color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palettes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visual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codes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that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evoke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right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psychological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 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response.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This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ensures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brand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isn’t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just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seen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or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heard,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it’s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felt.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42889" y="0"/>
            <a:ext cx="56491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1324" y="6018869"/>
            <a:ext cx="1731669" cy="54223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6350" y="-6350"/>
            <a:ext cx="12204700" cy="552474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4023" y="5704576"/>
            <a:ext cx="2413599" cy="962269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23965" y="5731424"/>
            <a:ext cx="2477325" cy="987675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84120" y="1950720"/>
            <a:ext cx="7379208" cy="267919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855967" y="2105659"/>
            <a:ext cx="659003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24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dirty="0" sz="24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Arial"/>
                <a:cs typeface="Arial"/>
              </a:rPr>
              <a:t>numbers,</a:t>
            </a:r>
            <a:r>
              <a:rPr dirty="0" sz="24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Arial"/>
                <a:cs typeface="Arial"/>
              </a:rPr>
              <a:t>it’s</a:t>
            </a:r>
            <a:r>
              <a:rPr dirty="0" sz="24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24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14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24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12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24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Arial"/>
                <a:cs typeface="Arial"/>
              </a:rPr>
              <a:t>mean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644829" y="2664459"/>
            <a:ext cx="7012305" cy="1805939"/>
          </a:xfrm>
          <a:prstGeom prst="rect">
            <a:avLst/>
          </a:prstGeom>
        </p:spPr>
        <p:txBody>
          <a:bodyPr wrap="square" lIns="0" tIns="22860" rIns="0" bIns="0" rtlCol="0" vert="horz">
            <a:spAutoFit/>
          </a:bodyPr>
          <a:lstStyle/>
          <a:p>
            <a:pPr algn="ctr" marL="12700" marR="5080" indent="1905">
              <a:lnSpc>
                <a:spcPts val="1900"/>
              </a:lnSpc>
              <a:spcBef>
                <a:spcPts val="180"/>
              </a:spcBef>
            </a:pP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decode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essence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behind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data,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linking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behavior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strategies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only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effective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but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sustainable.</a:t>
            </a:r>
            <a:endParaRPr sz="1600">
              <a:latin typeface="Arial"/>
              <a:cs typeface="Arial"/>
            </a:endParaRPr>
          </a:p>
          <a:p>
            <a:pPr algn="ctr" marL="92710" marR="84455">
              <a:lnSpc>
                <a:spcPts val="1900"/>
              </a:lnSpc>
              <a:spcBef>
                <a:spcPts val="90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Powered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neuroscience,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psychology,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6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modeling,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research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strategies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drive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delivers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measurable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growth.</a:t>
            </a:r>
            <a:endParaRPr sz="1600">
              <a:latin typeface="Arial"/>
              <a:cs typeface="Arial"/>
            </a:endParaRPr>
          </a:p>
          <a:p>
            <a:pPr algn="ctr" marL="370840" marR="365760">
              <a:lnSpc>
                <a:spcPts val="1900"/>
              </a:lnSpc>
              <a:spcBef>
                <a:spcPts val="1695"/>
              </a:spcBef>
            </a:pP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craft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enable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businesses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speak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precisely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audience,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because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46447" y="4443984"/>
            <a:ext cx="3499104" cy="950975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628346" y="4643628"/>
            <a:ext cx="29349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4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3200" spc="-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200" spc="-180">
                <a:solidFill>
                  <a:srgbClr val="FFFFFF"/>
                </a:solidFill>
                <a:latin typeface="Microsoft Sans Serif"/>
                <a:cs typeface="Microsoft Sans Serif"/>
              </a:rPr>
              <a:t>LITERATE</a:t>
            </a:r>
            <a:endParaRPr sz="3200">
              <a:latin typeface="Microsoft Sans Serif"/>
              <a:cs typeface="Microsoft Sans Serif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22857" y="775625"/>
            <a:ext cx="2673170" cy="909242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029610" y="796404"/>
            <a:ext cx="3639531" cy="79452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23748" rIns="0" bIns="0" rtlCol="0" vert="horz">
            <a:spAutoFit/>
          </a:bodyPr>
          <a:lstStyle/>
          <a:p>
            <a:pPr marL="5582920" marR="5080">
              <a:lnSpc>
                <a:spcPts val="3700"/>
              </a:lnSpc>
              <a:spcBef>
                <a:spcPts val="540"/>
              </a:spcBef>
            </a:pPr>
            <a:r>
              <a:rPr dirty="0" spc="-490"/>
              <a:t>OPTIMIZING</a:t>
            </a:r>
            <a:r>
              <a:rPr dirty="0" spc="260"/>
              <a:t> </a:t>
            </a:r>
            <a:r>
              <a:rPr dirty="0" spc="-530"/>
              <a:t>CAMPAIGN </a:t>
            </a:r>
            <a:r>
              <a:rPr dirty="0" spc="-365"/>
              <a:t>EFFECTIVENESS</a:t>
            </a:r>
            <a:r>
              <a:rPr dirty="0" spc="265"/>
              <a:t> </a:t>
            </a:r>
            <a:r>
              <a:rPr dirty="0" spc="-580"/>
              <a:t>AND</a:t>
            </a:r>
            <a:r>
              <a:rPr dirty="0" spc="275"/>
              <a:t> </a:t>
            </a:r>
            <a:r>
              <a:rPr dirty="0" spc="-535"/>
              <a:t>ROI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6882765" cy="6858000"/>
            <a:chOff x="0" y="0"/>
            <a:chExt cx="6882765" cy="6858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47688" y="3081527"/>
              <a:ext cx="204216" cy="36271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95871" y="1987295"/>
              <a:ext cx="286511" cy="3596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907024" cy="685799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881145" y="0"/>
              <a:ext cx="200025" cy="6858000"/>
            </a:xfrm>
            <a:custGeom>
              <a:avLst/>
              <a:gdLst/>
              <a:ahLst/>
              <a:cxnLst/>
              <a:rect l="l" t="t" r="r" b="b"/>
              <a:pathLst>
                <a:path w="200025" h="6858000">
                  <a:moveTo>
                    <a:pt x="199477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99477" y="6857999"/>
                  </a:lnTo>
                  <a:lnTo>
                    <a:pt x="199477" y="0"/>
                  </a:lnTo>
                  <a:close/>
                </a:path>
              </a:pathLst>
            </a:custGeom>
            <a:solidFill>
              <a:srgbClr val="AFD8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927658" y="1992884"/>
            <a:ext cx="4535170" cy="405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ACD603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ACD603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12700" marR="619760">
              <a:lnSpc>
                <a:spcPts val="1700"/>
              </a:lnSpc>
              <a:spcBef>
                <a:spcPts val="160"/>
              </a:spcBef>
            </a:pPr>
            <a:r>
              <a:rPr dirty="0" sz="1600">
                <a:latin typeface="Arial"/>
                <a:cs typeface="Arial"/>
              </a:rPr>
              <a:t>Your</a:t>
            </a:r>
            <a:r>
              <a:rPr dirty="0" sz="1600" spc="1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campaigns</a:t>
            </a:r>
            <a:r>
              <a:rPr dirty="0" sz="1600" spc="1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look</a:t>
            </a:r>
            <a:r>
              <a:rPr dirty="0" sz="1600" spc="145">
                <a:latin typeface="Arial"/>
                <a:cs typeface="Arial"/>
              </a:rPr>
              <a:t> </a:t>
            </a:r>
            <a:r>
              <a:rPr dirty="0" sz="1600" spc="90">
                <a:latin typeface="Arial"/>
                <a:cs typeface="Arial"/>
              </a:rPr>
              <a:t>great</a:t>
            </a:r>
            <a:r>
              <a:rPr dirty="0" sz="1600" spc="1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on</a:t>
            </a:r>
            <a:r>
              <a:rPr dirty="0" sz="1600" spc="15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paper,</a:t>
            </a:r>
            <a:r>
              <a:rPr dirty="0" sz="1600" spc="150">
                <a:latin typeface="Arial"/>
                <a:cs typeface="Arial"/>
              </a:rPr>
              <a:t> </a:t>
            </a:r>
            <a:r>
              <a:rPr dirty="0" sz="1600" spc="45">
                <a:latin typeface="Arial"/>
                <a:cs typeface="Arial"/>
              </a:rPr>
              <a:t>but outcomes</a:t>
            </a:r>
            <a:r>
              <a:rPr dirty="0" sz="1600" spc="60">
                <a:latin typeface="Arial"/>
                <a:cs typeface="Arial"/>
              </a:rPr>
              <a:t> </a:t>
            </a:r>
            <a:r>
              <a:rPr dirty="0" sz="1600" spc="55">
                <a:latin typeface="Arial"/>
                <a:cs typeface="Arial"/>
              </a:rPr>
              <a:t>are</a:t>
            </a:r>
            <a:r>
              <a:rPr dirty="0" sz="1600" spc="7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unpredictable.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42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ts val="2030"/>
              </a:lnSpc>
              <a:spcBef>
                <a:spcPts val="5"/>
              </a:spcBef>
            </a:pP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HOW</a:t>
            </a:r>
            <a:r>
              <a:rPr dirty="0" sz="1800" spc="-5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ACD603"/>
                </a:solidFill>
                <a:latin typeface="Arial"/>
                <a:cs typeface="Arial"/>
              </a:rPr>
              <a:t>SOLVE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ACD603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204470">
              <a:lnSpc>
                <a:spcPts val="1800"/>
              </a:lnSpc>
              <a:spcBef>
                <a:spcPts val="30"/>
              </a:spcBef>
            </a:pP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make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sure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creative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decisions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are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backed 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by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science,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not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assumptions.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555"/>
              </a:lnSpc>
            </a:pP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Using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35">
                <a:solidFill>
                  <a:srgbClr val="091F43"/>
                </a:solidFill>
                <a:latin typeface="Arial"/>
                <a:cs typeface="Arial"/>
              </a:rPr>
              <a:t>EEG,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10">
                <a:solidFill>
                  <a:srgbClr val="091F43"/>
                </a:solidFill>
                <a:latin typeface="Arial"/>
                <a:cs typeface="Arial"/>
              </a:rPr>
              <a:t>GSR,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40">
                <a:solidFill>
                  <a:srgbClr val="091F43"/>
                </a:solidFill>
                <a:latin typeface="Arial"/>
                <a:cs typeface="Arial"/>
              </a:rPr>
              <a:t>AI-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based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eye-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tracking,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we</a:t>
            </a:r>
            <a:endParaRPr sz="1600">
              <a:latin typeface="Arial"/>
              <a:cs typeface="Arial"/>
            </a:endParaRPr>
          </a:p>
          <a:p>
            <a:pPr marL="12700" marR="109855">
              <a:lnSpc>
                <a:spcPct val="91200"/>
              </a:lnSpc>
              <a:spcBef>
                <a:spcPts val="60"/>
              </a:spcBef>
            </a:pP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pre-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test</a:t>
            </a:r>
            <a:r>
              <a:rPr dirty="0" sz="1600" spc="2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campaign</a:t>
            </a:r>
            <a:r>
              <a:rPr dirty="0" sz="1600" spc="2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materials;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videos,</a:t>
            </a:r>
            <a:r>
              <a:rPr dirty="0" sz="1600" spc="2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visuals,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digital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ads,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assess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clarity,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engagement,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600" spc="2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resonance</a:t>
            </a:r>
            <a:r>
              <a:rPr dirty="0" sz="1600" spc="2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before</a:t>
            </a:r>
            <a:r>
              <a:rPr dirty="0" sz="1600" spc="2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launch.</a:t>
            </a:r>
            <a:endParaRPr sz="1600">
              <a:latin typeface="Arial"/>
              <a:cs typeface="Arial"/>
            </a:endParaRPr>
          </a:p>
          <a:p>
            <a:pPr marL="12700" marR="70485">
              <a:lnSpc>
                <a:spcPct val="91200"/>
              </a:lnSpc>
              <a:spcBef>
                <a:spcPts val="1635"/>
              </a:spcBef>
            </a:pP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You’ll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know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which</a:t>
            </a:r>
            <a:r>
              <a:rPr dirty="0" sz="1600" spc="1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version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performs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best,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where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attention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is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focused,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whether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the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600" spc="2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tone</a:t>
            </a:r>
            <a:r>
              <a:rPr dirty="0" sz="1600" spc="2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matches</a:t>
            </a:r>
            <a:r>
              <a:rPr dirty="0" sz="1600" spc="2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2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objectives.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25"/>
              </a:spcBef>
            </a:pP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This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eliminates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guesswork,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optimizes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spend,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boosts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conversion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potential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from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start.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5171" y="677163"/>
            <a:ext cx="4394835" cy="1064895"/>
          </a:xfrm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75"/>
              </a:spcBef>
            </a:pPr>
            <a:r>
              <a:rPr dirty="0" spc="-480"/>
              <a:t>STANDING</a:t>
            </a:r>
            <a:r>
              <a:rPr dirty="0" spc="265"/>
              <a:t> </a:t>
            </a:r>
            <a:r>
              <a:rPr dirty="0" spc="-660"/>
              <a:t>OUT</a:t>
            </a:r>
            <a:r>
              <a:rPr dirty="0" spc="254"/>
              <a:t> </a:t>
            </a:r>
            <a:r>
              <a:rPr dirty="0" spc="-445"/>
              <a:t>IN</a:t>
            </a:r>
            <a:r>
              <a:rPr dirty="0" spc="265"/>
              <a:t> </a:t>
            </a:r>
            <a:r>
              <a:rPr dirty="0" spc="-480"/>
              <a:t>COMPETITIVE </a:t>
            </a:r>
            <a:r>
              <a:rPr dirty="0" spc="-459"/>
              <a:t>MARKETS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935736" y="0"/>
            <a:ext cx="11253470" cy="6858000"/>
            <a:chOff x="935736" y="0"/>
            <a:chExt cx="11253470" cy="6858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264" y="2822448"/>
              <a:ext cx="219456" cy="3596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5736" y="1889760"/>
              <a:ext cx="286512" cy="3627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3991" y="0"/>
              <a:ext cx="5394959" cy="685799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6606697" y="0"/>
              <a:ext cx="200025" cy="6858000"/>
            </a:xfrm>
            <a:custGeom>
              <a:avLst/>
              <a:gdLst/>
              <a:ahLst/>
              <a:cxnLst/>
              <a:rect l="l" t="t" r="r" b="b"/>
              <a:pathLst>
                <a:path w="200025" h="6858000">
                  <a:moveTo>
                    <a:pt x="199477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99477" y="6857999"/>
                  </a:lnTo>
                  <a:lnTo>
                    <a:pt x="199477" y="0"/>
                  </a:lnTo>
                  <a:close/>
                </a:path>
              </a:pathLst>
            </a:custGeom>
            <a:solidFill>
              <a:srgbClr val="AFD8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320325" y="1907540"/>
            <a:ext cx="4469130" cy="4092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ACD603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ACD603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12700" marR="290830">
              <a:lnSpc>
                <a:spcPts val="1700"/>
              </a:lnSpc>
              <a:spcBef>
                <a:spcPts val="160"/>
              </a:spcBef>
            </a:pP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You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think</a:t>
            </a:r>
            <a:r>
              <a:rPr dirty="0" sz="1600" spc="6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your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 product</a:t>
            </a:r>
            <a:r>
              <a:rPr dirty="0" sz="1600" spc="8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is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14213D"/>
                </a:solidFill>
                <a:latin typeface="Arial"/>
                <a:cs typeface="Arial"/>
              </a:rPr>
              <a:t>great,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 but</a:t>
            </a:r>
            <a:r>
              <a:rPr dirty="0" sz="1600" spc="8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14213D"/>
                </a:solidFill>
                <a:latin typeface="Arial"/>
                <a:cs typeface="Arial"/>
              </a:rPr>
              <a:t>do</a:t>
            </a:r>
            <a:r>
              <a:rPr dirty="0" sz="1600" spc="7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14213D"/>
                </a:solidFill>
                <a:latin typeface="Arial"/>
                <a:cs typeface="Arial"/>
              </a:rPr>
              <a:t>your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customers</a:t>
            </a:r>
            <a:r>
              <a:rPr dirty="0" sz="1600" spc="1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feel</a:t>
            </a:r>
            <a:r>
              <a:rPr dirty="0" sz="1600" spc="1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the</a:t>
            </a:r>
            <a:r>
              <a:rPr dirty="0" sz="1600" spc="1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14213D"/>
                </a:solidFill>
                <a:latin typeface="Arial"/>
                <a:cs typeface="Arial"/>
              </a:rPr>
              <a:t>same?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030"/>
              </a:lnSpc>
              <a:spcBef>
                <a:spcPts val="1775"/>
              </a:spcBef>
            </a:pP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HOW</a:t>
            </a:r>
            <a:r>
              <a:rPr dirty="0" sz="1800" spc="-5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ACD603"/>
                </a:solidFill>
                <a:latin typeface="Arial"/>
                <a:cs typeface="Arial"/>
              </a:rPr>
              <a:t>SOLVE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ACD603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314325">
              <a:lnSpc>
                <a:spcPts val="1680"/>
              </a:lnSpc>
              <a:spcBef>
                <a:spcPts val="125"/>
              </a:spcBef>
            </a:pPr>
            <a:r>
              <a:rPr dirty="0" sz="1600" spc="-20">
                <a:solidFill>
                  <a:srgbClr val="14213D"/>
                </a:solidFill>
                <a:latin typeface="Arial"/>
                <a:cs typeface="Arial"/>
              </a:rPr>
              <a:t>Blind</a:t>
            </a:r>
            <a:r>
              <a:rPr dirty="0" sz="1600" spc="2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14213D"/>
                </a:solidFill>
                <a:latin typeface="Arial"/>
                <a:cs typeface="Arial"/>
              </a:rPr>
              <a:t>taste</a:t>
            </a:r>
            <a:r>
              <a:rPr dirty="0" sz="1600" spc="2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14213D"/>
                </a:solidFill>
                <a:latin typeface="Arial"/>
                <a:cs typeface="Arial"/>
              </a:rPr>
              <a:t>testing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powered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14213D"/>
                </a:solidFill>
                <a:latin typeface="Arial"/>
                <a:cs typeface="Arial"/>
              </a:rPr>
              <a:t>by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neuromerics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tells</a:t>
            </a:r>
            <a:r>
              <a:rPr dirty="0" sz="1600" spc="3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14213D"/>
                </a:solidFill>
                <a:latin typeface="Arial"/>
                <a:cs typeface="Arial"/>
              </a:rPr>
              <a:t>the</a:t>
            </a:r>
            <a:r>
              <a:rPr dirty="0" sz="1600" spc="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full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story.</a:t>
            </a:r>
            <a:endParaRPr sz="1600">
              <a:latin typeface="Arial"/>
              <a:cs typeface="Arial"/>
            </a:endParaRPr>
          </a:p>
          <a:p>
            <a:pPr marL="12700" marR="129539">
              <a:lnSpc>
                <a:spcPct val="89800"/>
              </a:lnSpc>
              <a:spcBef>
                <a:spcPts val="60"/>
              </a:spcBef>
            </a:pPr>
            <a:r>
              <a:rPr dirty="0" sz="1600" spc="80">
                <a:solidFill>
                  <a:srgbClr val="14213D"/>
                </a:solidFill>
                <a:latin typeface="Arial"/>
                <a:cs typeface="Arial"/>
              </a:rPr>
              <a:t>We</a:t>
            </a:r>
            <a:r>
              <a:rPr dirty="0" sz="1600" spc="15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measure</a:t>
            </a:r>
            <a:r>
              <a:rPr dirty="0" sz="1600" spc="15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emotional</a:t>
            </a:r>
            <a:r>
              <a:rPr dirty="0" sz="1600" spc="15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reactions</a:t>
            </a:r>
            <a:r>
              <a:rPr dirty="0" sz="1600" spc="1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14213D"/>
                </a:solidFill>
                <a:latin typeface="Arial"/>
                <a:cs typeface="Arial"/>
              </a:rPr>
              <a:t>as </a:t>
            </a:r>
            <a:r>
              <a:rPr dirty="0" sz="1600" spc="55">
                <a:solidFill>
                  <a:srgbClr val="14213D"/>
                </a:solidFill>
                <a:latin typeface="Arial"/>
                <a:cs typeface="Arial"/>
              </a:rPr>
              <a:t>participants</a:t>
            </a:r>
            <a:r>
              <a:rPr dirty="0" sz="1600" spc="11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experience</a:t>
            </a:r>
            <a:r>
              <a:rPr dirty="0" sz="1600" spc="114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your</a:t>
            </a:r>
            <a:r>
              <a:rPr dirty="0" sz="1600" spc="114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product</a:t>
            </a:r>
            <a:r>
              <a:rPr dirty="0" sz="1600" spc="12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without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branding</a:t>
            </a:r>
            <a:r>
              <a:rPr dirty="0" sz="1600" spc="9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or</a:t>
            </a:r>
            <a:r>
              <a:rPr dirty="0" sz="1600" spc="9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influence.</a:t>
            </a:r>
            <a:r>
              <a:rPr dirty="0" sz="1600" spc="9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This</a:t>
            </a:r>
            <a:r>
              <a:rPr dirty="0" sz="1600" spc="9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uncovers</a:t>
            </a:r>
            <a:r>
              <a:rPr dirty="0" sz="1600" spc="8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14213D"/>
                </a:solidFill>
                <a:latin typeface="Arial"/>
                <a:cs typeface="Arial"/>
              </a:rPr>
              <a:t>authentic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responses</a:t>
            </a:r>
            <a:r>
              <a:rPr dirty="0" sz="1600" spc="1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14213D"/>
                </a:solidFill>
                <a:latin typeface="Arial"/>
                <a:cs typeface="Arial"/>
              </a:rPr>
              <a:t>to </a:t>
            </a:r>
            <a:r>
              <a:rPr dirty="0" sz="1600" spc="65">
                <a:solidFill>
                  <a:srgbClr val="14213D"/>
                </a:solidFill>
                <a:latin typeface="Arial"/>
                <a:cs typeface="Arial"/>
              </a:rPr>
              <a:t>taste,</a:t>
            </a:r>
            <a:r>
              <a:rPr dirty="0" sz="1600" spc="1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14213D"/>
                </a:solidFill>
                <a:latin typeface="Arial"/>
                <a:cs typeface="Arial"/>
              </a:rPr>
              <a:t>texture,</a:t>
            </a:r>
            <a:r>
              <a:rPr dirty="0" sz="1600" spc="1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packaging,</a:t>
            </a:r>
            <a:r>
              <a:rPr dirty="0" sz="1600" spc="1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14213D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more;</a:t>
            </a:r>
            <a:r>
              <a:rPr dirty="0" sz="1600" spc="9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14213D"/>
                </a:solidFill>
                <a:latin typeface="Arial"/>
                <a:cs typeface="Arial"/>
              </a:rPr>
              <a:t>offering</a:t>
            </a:r>
            <a:r>
              <a:rPr dirty="0" sz="1600" spc="95">
                <a:solidFill>
                  <a:srgbClr val="14213D"/>
                </a:solidFill>
                <a:latin typeface="Arial"/>
                <a:cs typeface="Arial"/>
              </a:rPr>
              <a:t> a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clear</a:t>
            </a:r>
            <a:r>
              <a:rPr dirty="0" sz="1600" spc="9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14213D"/>
                </a:solidFill>
                <a:latin typeface="Arial"/>
                <a:cs typeface="Arial"/>
              </a:rPr>
              <a:t>picture</a:t>
            </a:r>
            <a:r>
              <a:rPr dirty="0" sz="1600" spc="9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14213D"/>
                </a:solidFill>
                <a:latin typeface="Arial"/>
                <a:cs typeface="Arial"/>
              </a:rPr>
              <a:t>of</a:t>
            </a:r>
            <a:r>
              <a:rPr dirty="0" sz="1600" spc="9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14213D"/>
                </a:solidFill>
                <a:latin typeface="Arial"/>
                <a:cs typeface="Arial"/>
              </a:rPr>
              <a:t>perceived 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quality</a:t>
            </a:r>
            <a:r>
              <a:rPr dirty="0" sz="1600" spc="19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and</a:t>
            </a:r>
            <a:r>
              <a:rPr dirty="0" sz="1600" spc="19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emotional</a:t>
            </a:r>
            <a:r>
              <a:rPr dirty="0" sz="1600" spc="20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impact.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90000"/>
              </a:lnSpc>
              <a:spcBef>
                <a:spcPts val="1780"/>
              </a:spcBef>
            </a:pP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Whether</a:t>
            </a:r>
            <a:r>
              <a:rPr dirty="0" sz="1600" spc="11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launching</a:t>
            </a:r>
            <a:r>
              <a:rPr dirty="0" sz="1600" spc="12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14213D"/>
                </a:solidFill>
                <a:latin typeface="Arial"/>
                <a:cs typeface="Arial"/>
              </a:rPr>
              <a:t>a</a:t>
            </a:r>
            <a:r>
              <a:rPr dirty="0" sz="1600" spc="114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new</a:t>
            </a:r>
            <a:r>
              <a:rPr dirty="0" sz="1600" spc="11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product</a:t>
            </a:r>
            <a:r>
              <a:rPr dirty="0" sz="1600" spc="12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or</a:t>
            </a:r>
            <a:r>
              <a:rPr dirty="0" sz="1600" spc="11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testing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variations,</a:t>
            </a:r>
            <a:r>
              <a:rPr dirty="0" sz="1600" spc="13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this</a:t>
            </a:r>
            <a:r>
              <a:rPr dirty="0" sz="1600" spc="13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method</a:t>
            </a:r>
            <a:r>
              <a:rPr dirty="0" sz="1600" spc="1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ensures</a:t>
            </a:r>
            <a:r>
              <a:rPr dirty="0" sz="1600" spc="13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your</a:t>
            </a:r>
            <a:r>
              <a:rPr dirty="0" sz="1600" spc="1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14213D"/>
                </a:solidFill>
                <a:latin typeface="Arial"/>
                <a:cs typeface="Arial"/>
              </a:rPr>
              <a:t>product 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not</a:t>
            </a:r>
            <a:r>
              <a:rPr dirty="0" sz="1600" spc="7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only</a:t>
            </a:r>
            <a:r>
              <a:rPr dirty="0" sz="1600" spc="7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14213D"/>
                </a:solidFill>
                <a:latin typeface="Arial"/>
                <a:cs typeface="Arial"/>
              </a:rPr>
              <a:t>tastes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14213D"/>
                </a:solidFill>
                <a:latin typeface="Arial"/>
                <a:cs typeface="Arial"/>
              </a:rPr>
              <a:t>good</a:t>
            </a:r>
            <a:r>
              <a:rPr dirty="0" sz="1600" spc="6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but</a:t>
            </a:r>
            <a:r>
              <a:rPr dirty="0" sz="1600" spc="8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14213D"/>
                </a:solidFill>
                <a:latin typeface="Arial"/>
                <a:cs typeface="Arial"/>
              </a:rPr>
              <a:t>connects</a:t>
            </a:r>
            <a:r>
              <a:rPr dirty="0" sz="1600" spc="6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emotionally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with</a:t>
            </a:r>
            <a:r>
              <a:rPr dirty="0" sz="1600" spc="14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your</a:t>
            </a:r>
            <a:r>
              <a:rPr dirty="0" sz="1600" spc="13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audience.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8952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47091" y="597915"/>
            <a:ext cx="4457700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 spc="-445"/>
              <a:t>CRAFTING</a:t>
            </a:r>
            <a:r>
              <a:rPr dirty="0" spc="275"/>
              <a:t> </a:t>
            </a:r>
            <a:r>
              <a:rPr dirty="0" spc="-455"/>
              <a:t>A</a:t>
            </a:r>
            <a:r>
              <a:rPr dirty="0" spc="275"/>
              <a:t> </a:t>
            </a:r>
            <a:r>
              <a:rPr dirty="0" spc="-615"/>
              <a:t>MEMORABLE</a:t>
            </a:r>
            <a:r>
              <a:rPr dirty="0" spc="265"/>
              <a:t> </a:t>
            </a:r>
            <a:r>
              <a:rPr dirty="0" spc="-455"/>
              <a:t>SONIC </a:t>
            </a:r>
            <a:r>
              <a:rPr dirty="0" spc="-415"/>
              <a:t>IDENTITY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6647815" cy="6858000"/>
            <a:chOff x="0" y="0"/>
            <a:chExt cx="6647815" cy="6858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91655" y="2593848"/>
              <a:ext cx="222503" cy="359663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58128" y="1712976"/>
              <a:ext cx="289559" cy="35966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5907024" cy="6857999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724171" y="0"/>
              <a:ext cx="200025" cy="6858000"/>
            </a:xfrm>
            <a:custGeom>
              <a:avLst/>
              <a:gdLst/>
              <a:ahLst/>
              <a:cxnLst/>
              <a:rect l="l" t="t" r="r" b="b"/>
              <a:pathLst>
                <a:path w="200025" h="6858000">
                  <a:moveTo>
                    <a:pt x="199477" y="0"/>
                  </a:moveTo>
                  <a:lnTo>
                    <a:pt x="0" y="0"/>
                  </a:lnTo>
                  <a:lnTo>
                    <a:pt x="0" y="6857999"/>
                  </a:lnTo>
                  <a:lnTo>
                    <a:pt x="199477" y="6857999"/>
                  </a:lnTo>
                  <a:lnTo>
                    <a:pt x="199477" y="0"/>
                  </a:lnTo>
                  <a:close/>
                </a:path>
              </a:pathLst>
            </a:custGeom>
            <a:solidFill>
              <a:srgbClr val="AFD80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6725231" y="1709420"/>
            <a:ext cx="4450715" cy="4500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ACD603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ACD603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160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Your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brand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sounds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generic</a:t>
            </a:r>
            <a:r>
              <a:rPr dirty="0" sz="1600" spc="1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or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inconsistent,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A1F44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it’s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not</a:t>
            </a:r>
            <a:r>
              <a:rPr dirty="0" sz="1600" spc="1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leaving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a</a:t>
            </a:r>
            <a:r>
              <a:rPr dirty="0" sz="1600" spc="1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lasting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impression.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030"/>
              </a:lnSpc>
              <a:spcBef>
                <a:spcPts val="1560"/>
              </a:spcBef>
            </a:pP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HOW</a:t>
            </a:r>
            <a:r>
              <a:rPr dirty="0" sz="1800" spc="-5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ACD603"/>
                </a:solidFill>
                <a:latin typeface="Arial"/>
                <a:cs typeface="Arial"/>
              </a:rPr>
              <a:t>SOLVE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ACD603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81280">
              <a:lnSpc>
                <a:spcPct val="89700"/>
              </a:lnSpc>
              <a:spcBef>
                <a:spcPts val="70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Sound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triggers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memory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faster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than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visuals.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We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use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30">
                <a:solidFill>
                  <a:srgbClr val="0A1F44"/>
                </a:solidFill>
                <a:latin typeface="Arial"/>
                <a:cs typeface="Arial"/>
              </a:rPr>
              <a:t>EEG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0">
                <a:solidFill>
                  <a:srgbClr val="0A1F44"/>
                </a:solidFill>
                <a:latin typeface="Arial"/>
                <a:cs typeface="Arial"/>
              </a:rPr>
              <a:t>GSR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to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measure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emotional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cognitive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reactions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to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A1F44"/>
                </a:solidFill>
                <a:latin typeface="Arial"/>
                <a:cs typeface="Arial"/>
              </a:rPr>
              <a:t>music,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voiceovers,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jingles,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sonic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logos;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identifying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the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sounds </a:t>
            </a:r>
            <a:r>
              <a:rPr dirty="0" sz="1600" spc="110">
                <a:solidFill>
                  <a:srgbClr val="0A1F44"/>
                </a:solidFill>
                <a:latin typeface="Arial"/>
                <a:cs typeface="Arial"/>
              </a:rPr>
              <a:t>that</a:t>
            </a:r>
            <a:r>
              <a:rPr dirty="0" sz="1600" spc="1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create</a:t>
            </a:r>
            <a:r>
              <a:rPr dirty="0" sz="1600" spc="1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emotional</a:t>
            </a:r>
            <a:r>
              <a:rPr dirty="0" sz="1600" spc="1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resonance,</a:t>
            </a:r>
            <a:r>
              <a:rPr dirty="0" sz="1600" spc="1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recognition,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1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brand</a:t>
            </a:r>
            <a:r>
              <a:rPr dirty="0" sz="1600" spc="1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alignment.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10"/>
              </a:lnSpc>
              <a:spcBef>
                <a:spcPts val="1560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But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it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doesn’t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0A1F44"/>
                </a:solidFill>
                <a:latin typeface="Arial"/>
                <a:cs typeface="Arial"/>
              </a:rPr>
              <a:t>stop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there.</a:t>
            </a:r>
            <a:endParaRPr sz="1600">
              <a:latin typeface="Arial"/>
              <a:cs typeface="Arial"/>
            </a:endParaRPr>
          </a:p>
          <a:p>
            <a:pPr marL="12700" marR="10160">
              <a:lnSpc>
                <a:spcPct val="90400"/>
              </a:lnSpc>
              <a:spcBef>
                <a:spcPts val="75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Sonic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branding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is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part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of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a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multisensory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ecosystem.</a:t>
            </a:r>
            <a:r>
              <a:rPr dirty="0" sz="1600" spc="1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When</a:t>
            </a:r>
            <a:r>
              <a:rPr dirty="0" sz="1600" spc="1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integrated</a:t>
            </a:r>
            <a:r>
              <a:rPr dirty="0" sz="1600" spc="1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with</a:t>
            </a:r>
            <a:r>
              <a:rPr dirty="0" sz="1600" spc="1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visuals,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language,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motion,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it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becomes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a</a:t>
            </a:r>
            <a:r>
              <a:rPr dirty="0" sz="1600" spc="10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consistent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sensory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thread</a:t>
            </a:r>
            <a:r>
              <a:rPr dirty="0" sz="1600" spc="14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across</a:t>
            </a:r>
            <a:r>
              <a:rPr dirty="0" sz="1600" spc="14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digital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physical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touchpoints;</a:t>
            </a:r>
            <a:r>
              <a:rPr dirty="0" sz="1600" spc="21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enhancing</a:t>
            </a:r>
            <a:r>
              <a:rPr dirty="0" sz="1600" spc="2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brand</a:t>
            </a:r>
            <a:r>
              <a:rPr dirty="0" sz="1600" spc="21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recall,</a:t>
            </a:r>
            <a:r>
              <a:rPr dirty="0" sz="1600" spc="2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emotional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connection,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sensory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identity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every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interaction.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AFD80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5885815" cy="6858000"/>
            <a:chOff x="0" y="0"/>
            <a:chExt cx="5885815" cy="6858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885425" cy="68580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675376" cy="6857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75564" rIns="0" bIns="0" rtlCol="0" vert="horz">
            <a:spAutoFit/>
          </a:bodyPr>
          <a:lstStyle/>
          <a:p>
            <a:pPr marL="5184140" marR="5080">
              <a:lnSpc>
                <a:spcPts val="3700"/>
              </a:lnSpc>
              <a:spcBef>
                <a:spcPts val="540"/>
              </a:spcBef>
            </a:pPr>
            <a:r>
              <a:rPr dirty="0" spc="-430"/>
              <a:t>PERSONALIZING</a:t>
            </a:r>
            <a:r>
              <a:rPr dirty="0" spc="260"/>
              <a:t> </a:t>
            </a:r>
            <a:r>
              <a:rPr dirty="0" spc="-459"/>
              <a:t>DIGITAL </a:t>
            </a:r>
            <a:r>
              <a:rPr dirty="0" spc="-390"/>
              <a:t>EXPERIENCES</a:t>
            </a: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08776" y="2953511"/>
            <a:ext cx="222503" cy="35966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5247" y="2078735"/>
            <a:ext cx="289560" cy="36271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6540905" y="2091435"/>
            <a:ext cx="4557395" cy="3787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860"/>
              </a:lnSpc>
              <a:spcBef>
                <a:spcPts val="100"/>
              </a:spcBef>
            </a:pP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WHAT’S</a:t>
            </a:r>
            <a:r>
              <a:rPr dirty="0" sz="16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90">
                <a:solidFill>
                  <a:srgbClr val="FFFFFF"/>
                </a:solidFill>
                <a:latin typeface="Arial"/>
                <a:cs typeface="Arial"/>
              </a:rPr>
              <a:t>HOLDING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6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180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You</a:t>
            </a:r>
            <a:r>
              <a:rPr dirty="0" sz="1600" spc="8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have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data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but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don’t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know</a:t>
            </a:r>
            <a:r>
              <a:rPr dirty="0" sz="1600" spc="8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how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to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0A1F44"/>
                </a:solidFill>
                <a:latin typeface="Arial"/>
                <a:cs typeface="Arial"/>
              </a:rPr>
              <a:t>translate 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it</a:t>
            </a:r>
            <a:r>
              <a:rPr dirty="0" sz="1600" spc="1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into</a:t>
            </a:r>
            <a:r>
              <a:rPr dirty="0" sz="1600" spc="1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truly</a:t>
            </a:r>
            <a:r>
              <a:rPr dirty="0" sz="1600" spc="1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personalized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engagement.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60"/>
              </a:lnSpc>
              <a:spcBef>
                <a:spcPts val="144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0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 IT</a:t>
            </a:r>
            <a:endParaRPr sz="1600">
              <a:latin typeface="Arial"/>
              <a:cs typeface="Arial"/>
            </a:endParaRPr>
          </a:p>
          <a:p>
            <a:pPr marL="12700" marR="19050">
              <a:lnSpc>
                <a:spcPts val="1700"/>
              </a:lnSpc>
              <a:spcBef>
                <a:spcPts val="180"/>
              </a:spcBef>
            </a:pP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We</a:t>
            </a:r>
            <a:r>
              <a:rPr dirty="0" sz="1600" spc="2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uncover</a:t>
            </a:r>
            <a:r>
              <a:rPr dirty="0" sz="1600" spc="1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the</a:t>
            </a:r>
            <a:r>
              <a:rPr dirty="0" sz="1600" spc="20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subconscious</a:t>
            </a:r>
            <a:r>
              <a:rPr dirty="0" sz="1600" spc="1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behaviors</a:t>
            </a:r>
            <a:r>
              <a:rPr dirty="0" sz="1600" spc="1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behind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clicks,</a:t>
            </a:r>
            <a:r>
              <a:rPr dirty="0" sz="1600" spc="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scrolls,</a:t>
            </a:r>
            <a:r>
              <a:rPr dirty="0" sz="1600" spc="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bounces.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630"/>
              </a:lnSpc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By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integrating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35">
                <a:solidFill>
                  <a:srgbClr val="0A1F44"/>
                </a:solidFill>
                <a:latin typeface="Arial"/>
                <a:cs typeface="Arial"/>
              </a:rPr>
              <a:t>AI-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based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A1F44"/>
                </a:solidFill>
                <a:latin typeface="Arial"/>
                <a:cs typeface="Arial"/>
              </a:rPr>
              <a:t>eye-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tracking,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35">
                <a:solidFill>
                  <a:srgbClr val="0A1F44"/>
                </a:solidFill>
                <a:latin typeface="Arial"/>
                <a:cs typeface="Arial"/>
              </a:rPr>
              <a:t>EEG,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A1F44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12700" marR="41275">
              <a:lnSpc>
                <a:spcPct val="88300"/>
              </a:lnSpc>
              <a:spcBef>
                <a:spcPts val="165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behavioral</a:t>
            </a:r>
            <a:r>
              <a:rPr dirty="0" sz="1600" spc="25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testing,</a:t>
            </a:r>
            <a:r>
              <a:rPr dirty="0" sz="1600" spc="2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we</a:t>
            </a:r>
            <a:r>
              <a:rPr dirty="0" sz="1600" spc="25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analyze</a:t>
            </a:r>
            <a:r>
              <a:rPr dirty="0" sz="1600" spc="2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how</a:t>
            </a:r>
            <a:r>
              <a:rPr dirty="0" sz="1600" spc="25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users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respond</a:t>
            </a:r>
            <a:r>
              <a:rPr dirty="0" sz="1600" spc="1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to</a:t>
            </a:r>
            <a:r>
              <a:rPr dirty="0" sz="1600" spc="1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digital</a:t>
            </a:r>
            <a:r>
              <a:rPr dirty="0" sz="1600" spc="1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interfaces,</a:t>
            </a:r>
            <a:r>
              <a:rPr dirty="0" sz="1600" spc="1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what</a:t>
            </a:r>
            <a:r>
              <a:rPr dirty="0" sz="1600" spc="1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they</a:t>
            </a:r>
            <a:r>
              <a:rPr dirty="0" sz="1600" spc="1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0A1F44"/>
                </a:solidFill>
                <a:latin typeface="Arial"/>
                <a:cs typeface="Arial"/>
              </a:rPr>
              <a:t>focus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on,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what</a:t>
            </a:r>
            <a:r>
              <a:rPr dirty="0" sz="1600" spc="8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they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ignore,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how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they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emotionally 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react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to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different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content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0A1F44"/>
                </a:solidFill>
                <a:latin typeface="Arial"/>
                <a:cs typeface="Arial"/>
              </a:rPr>
              <a:t>types.</a:t>
            </a:r>
            <a:endParaRPr sz="1600">
              <a:latin typeface="Arial"/>
              <a:cs typeface="Arial"/>
            </a:endParaRPr>
          </a:p>
          <a:p>
            <a:pPr marL="12700" marR="170180">
              <a:lnSpc>
                <a:spcPct val="90400"/>
              </a:lnSpc>
              <a:spcBef>
                <a:spcPts val="1770"/>
              </a:spcBef>
            </a:pP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This</a:t>
            </a:r>
            <a:r>
              <a:rPr dirty="0" sz="1600" spc="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enables</a:t>
            </a:r>
            <a:r>
              <a:rPr dirty="0" sz="1600" spc="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us</a:t>
            </a:r>
            <a:r>
              <a:rPr dirty="0" sz="1600" spc="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to</a:t>
            </a:r>
            <a:r>
              <a:rPr dirty="0" sz="1600" spc="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build</a:t>
            </a:r>
            <a:r>
              <a:rPr dirty="0" sz="1600" spc="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data-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informed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personalization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strategies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A1F44"/>
                </a:solidFill>
                <a:latin typeface="Arial"/>
                <a:cs typeface="Arial"/>
              </a:rPr>
              <a:t>that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A1F44"/>
                </a:solidFill>
                <a:latin typeface="Arial"/>
                <a:cs typeface="Arial"/>
              </a:rPr>
              <a:t>adapt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0A1F44"/>
                </a:solidFill>
                <a:latin typeface="Arial"/>
                <a:cs typeface="Arial"/>
              </a:rPr>
              <a:t>real-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time,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delivering</a:t>
            </a:r>
            <a:r>
              <a:rPr dirty="0" sz="1600" spc="13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the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right</a:t>
            </a:r>
            <a:r>
              <a:rPr dirty="0" sz="1600" spc="14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message,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at</a:t>
            </a:r>
            <a:r>
              <a:rPr dirty="0" sz="1600" spc="14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the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right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time,</a:t>
            </a:r>
            <a:r>
              <a:rPr dirty="0" sz="1600" spc="3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</a:t>
            </a:r>
            <a:r>
              <a:rPr dirty="0" sz="1600" spc="4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the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0A1F44"/>
                </a:solidFill>
                <a:latin typeface="Arial"/>
                <a:cs typeface="Arial"/>
              </a:rPr>
              <a:t>way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users</a:t>
            </a:r>
            <a:r>
              <a:rPr dirty="0" sz="1600" spc="3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prefer</a:t>
            </a:r>
            <a:r>
              <a:rPr dirty="0" sz="1600" spc="4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to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receive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A1F44"/>
                </a:solidFill>
                <a:latin typeface="Arial"/>
                <a:cs typeface="Arial"/>
              </a:rPr>
              <a:t>it.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08676" y="1015491"/>
            <a:ext cx="4487545" cy="1016000"/>
          </a:xfrm>
          <a:prstGeom prst="rect"/>
        </p:spPr>
        <p:txBody>
          <a:bodyPr wrap="square" lIns="0" tIns="66675" rIns="0" bIns="0" rtlCol="0" vert="horz">
            <a:spAutoFit/>
          </a:bodyPr>
          <a:lstStyle/>
          <a:p>
            <a:pPr marL="12700" marR="5080">
              <a:lnSpc>
                <a:spcPts val="3720"/>
              </a:lnSpc>
              <a:spcBef>
                <a:spcPts val="525"/>
              </a:spcBef>
            </a:pPr>
            <a:r>
              <a:rPr dirty="0" spc="-490"/>
              <a:t>OPTIMIZING</a:t>
            </a:r>
            <a:r>
              <a:rPr dirty="0" spc="270"/>
              <a:t> </a:t>
            </a:r>
            <a:r>
              <a:rPr dirty="0" spc="-484"/>
              <a:t>CONVERSION</a:t>
            </a:r>
            <a:r>
              <a:rPr dirty="0" spc="265"/>
              <a:t> </a:t>
            </a:r>
            <a:r>
              <a:rPr dirty="0" spc="-380"/>
              <a:t>RATES </a:t>
            </a:r>
            <a:r>
              <a:rPr dirty="0" spc="-720"/>
              <a:t>ON</a:t>
            </a:r>
            <a:r>
              <a:rPr dirty="0" spc="260"/>
              <a:t> </a:t>
            </a:r>
            <a:r>
              <a:rPr dirty="0" spc="-370"/>
              <a:t>WEBSITES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6855459" cy="6858000"/>
            <a:chOff x="0" y="0"/>
            <a:chExt cx="6855459" cy="6858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800088" cy="6857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960" y="688847"/>
              <a:ext cx="4764024" cy="616915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5152" y="737615"/>
              <a:ext cx="4663440" cy="612038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8440" y="2136648"/>
              <a:ext cx="286511" cy="3596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95871" y="3011423"/>
              <a:ext cx="222503" cy="359663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956194" y="2123947"/>
            <a:ext cx="4380230" cy="40563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ACD603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ACD603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12700" marR="245745">
              <a:lnSpc>
                <a:spcPts val="1700"/>
              </a:lnSpc>
              <a:spcBef>
                <a:spcPts val="160"/>
              </a:spcBef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You’re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attracting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traffic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but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not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091F43"/>
                </a:solidFill>
                <a:latin typeface="Arial"/>
                <a:cs typeface="Arial"/>
              </a:rPr>
              <a:t>converting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users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into</a:t>
            </a:r>
            <a:r>
              <a:rPr dirty="0" sz="1600" spc="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customers.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030"/>
              </a:lnSpc>
              <a:spcBef>
                <a:spcPts val="1560"/>
              </a:spcBef>
            </a:pP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HOW</a:t>
            </a:r>
            <a:r>
              <a:rPr dirty="0" sz="1800" spc="-5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ACD603"/>
                </a:solidFill>
                <a:latin typeface="Arial"/>
                <a:cs typeface="Arial"/>
              </a:rPr>
              <a:t>SOLVE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ACD603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318770">
              <a:lnSpc>
                <a:spcPts val="1700"/>
              </a:lnSpc>
              <a:spcBef>
                <a:spcPts val="110"/>
              </a:spcBef>
            </a:pP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apply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neuromarketing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tools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decode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user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friction.</a:t>
            </a:r>
            <a:endParaRPr sz="1600">
              <a:latin typeface="Arial"/>
              <a:cs typeface="Arial"/>
            </a:endParaRPr>
          </a:p>
          <a:p>
            <a:pPr marL="12700" marR="91440">
              <a:lnSpc>
                <a:spcPct val="89500"/>
              </a:lnSpc>
              <a:spcBef>
                <a:spcPts val="65"/>
              </a:spcBef>
            </a:pP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Using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5">
                <a:solidFill>
                  <a:srgbClr val="091F43"/>
                </a:solidFill>
                <a:latin typeface="Arial"/>
                <a:cs typeface="Arial"/>
              </a:rPr>
              <a:t>AI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eye-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tracking,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35">
                <a:solidFill>
                  <a:srgbClr val="091F43"/>
                </a:solidFill>
                <a:latin typeface="Arial"/>
                <a:cs typeface="Arial"/>
              </a:rPr>
              <a:t>EEG,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0">
                <a:solidFill>
                  <a:srgbClr val="091F43"/>
                </a:solidFill>
                <a:latin typeface="Arial"/>
                <a:cs typeface="Arial"/>
              </a:rPr>
              <a:t>GSR,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we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evaluate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what’s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capturing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attention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what’s</a:t>
            </a:r>
            <a:r>
              <a:rPr dirty="0" sz="1600" spc="1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confusing</a:t>
            </a:r>
            <a:r>
              <a:rPr dirty="0" sz="1600" spc="1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or</a:t>
            </a:r>
            <a:r>
              <a:rPr dirty="0" sz="1600" spc="1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frustrating.</a:t>
            </a:r>
            <a:r>
              <a:rPr dirty="0" sz="1600" spc="1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1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track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responses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during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key</a:t>
            </a:r>
            <a:r>
              <a:rPr dirty="0" sz="1600" spc="1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conversion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moments,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like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form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30">
                <a:solidFill>
                  <a:srgbClr val="091F43"/>
                </a:solidFill>
                <a:latin typeface="Arial"/>
                <a:cs typeface="Arial"/>
              </a:rPr>
              <a:t>submissions,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purchases,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25">
                <a:solidFill>
                  <a:srgbClr val="091F43"/>
                </a:solidFill>
                <a:latin typeface="Arial"/>
                <a:cs typeface="Arial"/>
              </a:rPr>
              <a:t>or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call-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to-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action</a:t>
            </a:r>
            <a:r>
              <a:rPr dirty="0" sz="1600" spc="2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interactions.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1825"/>
              </a:spcBef>
            </a:pP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This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allows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us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refine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content,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layout,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flow</a:t>
            </a:r>
            <a:r>
              <a:rPr dirty="0" sz="1600" spc="1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2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reduce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hesitation</a:t>
            </a:r>
            <a:r>
              <a:rPr dirty="0" sz="1600" spc="2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cognitive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load;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boosting</a:t>
            </a:r>
            <a:r>
              <a:rPr dirty="0" sz="1600" spc="2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clarity,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trust,</a:t>
            </a:r>
            <a:r>
              <a:rPr dirty="0" sz="1600" spc="2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2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conversions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across 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the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board.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30696" y="0"/>
              <a:ext cx="5858256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11080" y="817371"/>
            <a:ext cx="4161790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 spc="-545"/>
              <a:t>ENHANCING</a:t>
            </a:r>
            <a:r>
              <a:rPr dirty="0" spc="265"/>
              <a:t> </a:t>
            </a:r>
            <a:r>
              <a:rPr dirty="0" spc="-330"/>
              <a:t>APP</a:t>
            </a:r>
            <a:r>
              <a:rPr dirty="0" spc="265"/>
              <a:t> </a:t>
            </a:r>
            <a:r>
              <a:rPr dirty="0" spc="-455"/>
              <a:t>USER </a:t>
            </a:r>
            <a:r>
              <a:rPr dirty="0" spc="-505"/>
              <a:t>RETENTION</a:t>
            </a:r>
            <a:r>
              <a:rPr dirty="0" spc="275"/>
              <a:t> </a:t>
            </a:r>
            <a:r>
              <a:rPr dirty="0" spc="-580"/>
              <a:t>AND</a:t>
            </a:r>
            <a:r>
              <a:rPr dirty="0" spc="280"/>
              <a:t> </a:t>
            </a:r>
            <a:r>
              <a:rPr dirty="0" spc="-610"/>
              <a:t>ENGAGEMENT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1094232" y="1155191"/>
            <a:ext cx="11094720" cy="5702935"/>
            <a:chOff x="1094232" y="1155191"/>
            <a:chExt cx="11094720" cy="570293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760" y="2996183"/>
              <a:ext cx="222503" cy="36271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232" y="2020824"/>
              <a:ext cx="286512" cy="35966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54040" y="1155191"/>
              <a:ext cx="6534911" cy="5702808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1489250" y="2047747"/>
            <a:ext cx="4145915" cy="4104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ACD603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ACD603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160"/>
              </a:spcBef>
            </a:pPr>
            <a:r>
              <a:rPr dirty="0" sz="1600" spc="-20">
                <a:solidFill>
                  <a:srgbClr val="091F43"/>
                </a:solidFill>
                <a:latin typeface="Arial"/>
                <a:cs typeface="Arial"/>
              </a:rPr>
              <a:t>Users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download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app,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but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don’t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stay </a:t>
            </a:r>
            <a:r>
              <a:rPr dirty="0" sz="1600" spc="25">
                <a:solidFill>
                  <a:srgbClr val="091F43"/>
                </a:solidFill>
                <a:latin typeface="Arial"/>
                <a:cs typeface="Arial"/>
              </a:rPr>
              <a:t>or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engage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regularly.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ts val="2030"/>
              </a:lnSpc>
            </a:pP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HOW</a:t>
            </a:r>
            <a:r>
              <a:rPr dirty="0" sz="1800" spc="-5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ACD603"/>
                </a:solidFill>
                <a:latin typeface="Arial"/>
                <a:cs typeface="Arial"/>
              </a:rPr>
              <a:t>SOLVE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ACD603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146685">
              <a:lnSpc>
                <a:spcPts val="1700"/>
              </a:lnSpc>
              <a:spcBef>
                <a:spcPts val="114"/>
              </a:spcBef>
            </a:pPr>
            <a:r>
              <a:rPr dirty="0" sz="1600" spc="10">
                <a:solidFill>
                  <a:srgbClr val="091F43"/>
                </a:solidFill>
                <a:latin typeface="Arial"/>
                <a:cs typeface="Arial"/>
              </a:rPr>
              <a:t>Retention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091F43"/>
                </a:solidFill>
                <a:latin typeface="Arial"/>
                <a:cs typeface="Arial"/>
              </a:rPr>
              <a:t>isn’t</a:t>
            </a:r>
            <a:r>
              <a:rPr dirty="0" sz="1600" spc="2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091F43"/>
                </a:solidFill>
                <a:latin typeface="Arial"/>
                <a:cs typeface="Arial"/>
              </a:rPr>
              <a:t>just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about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091F43"/>
                </a:solidFill>
                <a:latin typeface="Arial"/>
                <a:cs typeface="Arial"/>
              </a:rPr>
              <a:t>functionality;</a:t>
            </a:r>
            <a:r>
              <a:rPr dirty="0" sz="1600" spc="2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91F43"/>
                </a:solidFill>
                <a:latin typeface="Arial"/>
                <a:cs typeface="Arial"/>
              </a:rPr>
              <a:t>it’s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about</a:t>
            </a:r>
            <a:r>
              <a:rPr dirty="0" sz="1600" spc="2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relevance.</a:t>
            </a:r>
            <a:endParaRPr sz="1600">
              <a:latin typeface="Arial"/>
              <a:cs typeface="Arial"/>
            </a:endParaRPr>
          </a:p>
          <a:p>
            <a:pPr marL="12700" marR="110489">
              <a:lnSpc>
                <a:spcPct val="89500"/>
              </a:lnSpc>
              <a:spcBef>
                <a:spcPts val="65"/>
              </a:spcBef>
            </a:pP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measure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cognitive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load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emotional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response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through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30">
                <a:solidFill>
                  <a:srgbClr val="091F43"/>
                </a:solidFill>
                <a:latin typeface="Arial"/>
                <a:cs typeface="Arial"/>
              </a:rPr>
              <a:t>EEG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95">
                <a:solidFill>
                  <a:srgbClr val="091F43"/>
                </a:solidFill>
                <a:latin typeface="Arial"/>
                <a:cs typeface="Arial"/>
              </a:rPr>
              <a:t>GSR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as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users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navigate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app.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Combined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with</a:t>
            </a:r>
            <a:r>
              <a:rPr dirty="0" sz="1600" spc="1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eye-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tracking,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pinpoint</a:t>
            </a:r>
            <a:r>
              <a:rPr dirty="0" sz="1600" spc="2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areas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of</a:t>
            </a:r>
            <a:r>
              <a:rPr dirty="0" sz="1600" spc="2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friction,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disinterest,</a:t>
            </a:r>
            <a:r>
              <a:rPr dirty="0" sz="1600" spc="2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or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delight,</a:t>
            </a:r>
            <a:r>
              <a:rPr dirty="0" sz="16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mapping</a:t>
            </a:r>
            <a:r>
              <a:rPr dirty="0" sz="1600" spc="2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emotional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journeys</a:t>
            </a:r>
            <a:r>
              <a:rPr dirty="0" sz="1600" spc="2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across</a:t>
            </a:r>
            <a:r>
              <a:rPr dirty="0" sz="1600" spc="2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usage</a:t>
            </a:r>
            <a:r>
              <a:rPr dirty="0" sz="1600" spc="229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paths.</a:t>
            </a:r>
            <a:endParaRPr sz="1600">
              <a:latin typeface="Arial"/>
              <a:cs typeface="Arial"/>
            </a:endParaRPr>
          </a:p>
          <a:p>
            <a:pPr marL="12700" marR="234315">
              <a:lnSpc>
                <a:spcPct val="88300"/>
              </a:lnSpc>
              <a:spcBef>
                <a:spcPts val="1810"/>
              </a:spcBef>
            </a:pP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This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helps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refine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onboarding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flows,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UI/UX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design,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content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triggers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create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experiences</a:t>
            </a:r>
            <a:r>
              <a:rPr dirty="0" sz="16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that</a:t>
            </a:r>
            <a:r>
              <a:rPr dirty="0" sz="1600" spc="2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are</a:t>
            </a:r>
            <a:r>
              <a:rPr dirty="0" sz="1600" spc="2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intuitive,</a:t>
            </a:r>
            <a:r>
              <a:rPr dirty="0" sz="1600" spc="2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rewarding,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habit-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forming.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5751576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95817" y="1231899"/>
            <a:ext cx="3456940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 spc="-545"/>
              <a:t>ENHANCING</a:t>
            </a:r>
            <a:r>
              <a:rPr dirty="0" spc="285"/>
              <a:t> </a:t>
            </a:r>
            <a:r>
              <a:rPr dirty="0" spc="-190"/>
              <a:t>IN-</a:t>
            </a:r>
            <a:r>
              <a:rPr dirty="0" spc="-459"/>
              <a:t>STORE </a:t>
            </a:r>
            <a:r>
              <a:rPr dirty="0" spc="-545"/>
              <a:t>CUSTOMER</a:t>
            </a:r>
            <a:r>
              <a:rPr dirty="0" spc="270"/>
              <a:t> </a:t>
            </a:r>
            <a:r>
              <a:rPr dirty="0" spc="-615"/>
              <a:t>ENGAGEMENT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6345935" y="2404872"/>
            <a:ext cx="287020" cy="1295400"/>
            <a:chOff x="6345935" y="2404872"/>
            <a:chExt cx="287020" cy="12954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88607" y="3340608"/>
              <a:ext cx="222504" cy="3596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45935" y="2404872"/>
              <a:ext cx="286512" cy="359663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6706624" y="2419603"/>
            <a:ext cx="4837430" cy="36626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14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12700" marR="802640">
              <a:lnSpc>
                <a:spcPts val="1900"/>
              </a:lnSpc>
              <a:spcBef>
                <a:spcPts val="60"/>
              </a:spcBef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can’t</a:t>
            </a:r>
            <a:r>
              <a:rPr dirty="0" sz="16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tell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which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elements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in-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store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truly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influence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behavior.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2030"/>
              </a:lnSpc>
              <a:spcBef>
                <a:spcPts val="151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12700" marR="816610">
              <a:lnSpc>
                <a:spcPts val="1700"/>
              </a:lnSpc>
              <a:spcBef>
                <a:spcPts val="115"/>
              </a:spcBef>
            </a:pP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bring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neuromarketing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into</a:t>
            </a:r>
            <a:r>
              <a:rPr dirty="0" sz="16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physical environment.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88300"/>
              </a:lnSpc>
              <a:spcBef>
                <a:spcPts val="85"/>
              </a:spcBef>
            </a:pP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Using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our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technologies,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capture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how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customers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interact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with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products,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displays,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shelves,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signage,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environments;</a:t>
            </a:r>
            <a:r>
              <a:rPr dirty="0" sz="1600" spc="1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revealing</a:t>
            </a:r>
            <a:r>
              <a:rPr dirty="0" sz="1600" spc="1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where</a:t>
            </a:r>
            <a:r>
              <a:rPr dirty="0" sz="1600" spc="1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attention</a:t>
            </a:r>
            <a:r>
              <a:rPr dirty="0" sz="1600" spc="1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091F43"/>
                </a:solidFill>
                <a:latin typeface="Arial"/>
                <a:cs typeface="Arial"/>
              </a:rPr>
              <a:t>goes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how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people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feel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as</a:t>
            </a:r>
            <a:r>
              <a:rPr dirty="0" sz="16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they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explore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space.</a:t>
            </a:r>
            <a:endParaRPr sz="1600">
              <a:latin typeface="Arial"/>
              <a:cs typeface="Arial"/>
            </a:endParaRPr>
          </a:p>
          <a:p>
            <a:pPr marL="12700" marR="67310">
              <a:lnSpc>
                <a:spcPct val="90400"/>
              </a:lnSpc>
              <a:spcBef>
                <a:spcPts val="1770"/>
              </a:spcBef>
            </a:pP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This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informs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store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layout,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sensory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branding,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product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placement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optimize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flow,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engagement,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impulse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behavior,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maximizing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both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dwell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91F43"/>
                </a:solidFill>
                <a:latin typeface="Arial"/>
                <a:cs typeface="Arial"/>
              </a:rPr>
              <a:t>time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sales.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80" y="0"/>
              <a:ext cx="7281672" cy="66568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605916" y="861567"/>
            <a:ext cx="2837815" cy="497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440"/>
              <a:t>EVALUATING</a:t>
            </a:r>
            <a:r>
              <a:rPr dirty="0" sz="3100" spc="229"/>
              <a:t> </a:t>
            </a:r>
            <a:r>
              <a:rPr dirty="0" sz="3100" spc="-490"/>
              <a:t>PRODUCT</a:t>
            </a:r>
            <a:endParaRPr sz="3100"/>
          </a:p>
        </p:txBody>
      </p:sp>
      <p:grpSp>
        <p:nvGrpSpPr>
          <p:cNvPr id="6" name="object 6" descr=""/>
          <p:cNvGrpSpPr/>
          <p:nvPr/>
        </p:nvGrpSpPr>
        <p:grpSpPr>
          <a:xfrm>
            <a:off x="0" y="0"/>
            <a:ext cx="6898005" cy="6858000"/>
            <a:chOff x="0" y="0"/>
            <a:chExt cx="6898005" cy="68580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41592" y="2944367"/>
              <a:ext cx="222503" cy="35966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8064" y="1962911"/>
              <a:ext cx="289559" cy="362712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6336792" cy="6857999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6605916" y="1242567"/>
            <a:ext cx="4779645" cy="4705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100" spc="-345">
                <a:solidFill>
                  <a:srgbClr val="0A1F44"/>
                </a:solidFill>
                <a:latin typeface="Calibri"/>
                <a:cs typeface="Calibri"/>
              </a:rPr>
              <a:t>APPEAL</a:t>
            </a:r>
            <a:r>
              <a:rPr dirty="0" sz="3100" spc="235">
                <a:solidFill>
                  <a:srgbClr val="0A1F44"/>
                </a:solidFill>
                <a:latin typeface="Calibri"/>
                <a:cs typeface="Calibri"/>
              </a:rPr>
              <a:t> </a:t>
            </a:r>
            <a:r>
              <a:rPr dirty="0" sz="3100" spc="-530">
                <a:solidFill>
                  <a:srgbClr val="0A1F44"/>
                </a:solidFill>
                <a:latin typeface="Calibri"/>
                <a:cs typeface="Calibri"/>
              </a:rPr>
              <a:t>AND</a:t>
            </a:r>
            <a:r>
              <a:rPr dirty="0" sz="3100" spc="225">
                <a:solidFill>
                  <a:srgbClr val="0A1F44"/>
                </a:solidFill>
                <a:latin typeface="Calibri"/>
                <a:cs typeface="Calibri"/>
              </a:rPr>
              <a:t> </a:t>
            </a:r>
            <a:r>
              <a:rPr dirty="0" sz="3100" spc="-345">
                <a:solidFill>
                  <a:srgbClr val="0A1F44"/>
                </a:solidFill>
                <a:latin typeface="Calibri"/>
                <a:cs typeface="Calibri"/>
              </a:rPr>
              <a:t>EFFECTIVENESS</a:t>
            </a:r>
            <a:endParaRPr sz="3100">
              <a:latin typeface="Calibri"/>
              <a:cs typeface="Calibri"/>
            </a:endParaRPr>
          </a:p>
          <a:p>
            <a:pPr marL="380365">
              <a:lnSpc>
                <a:spcPts val="2080"/>
              </a:lnSpc>
              <a:spcBef>
                <a:spcPts val="2115"/>
              </a:spcBef>
            </a:pP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ACD603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ACD603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380365" marR="165100">
              <a:lnSpc>
                <a:spcPts val="1800"/>
              </a:lnSpc>
              <a:spcBef>
                <a:spcPts val="180"/>
              </a:spcBef>
            </a:pP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7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091F43"/>
                </a:solidFill>
                <a:latin typeface="Arial"/>
                <a:cs typeface="Arial"/>
              </a:rPr>
              <a:t>product</a:t>
            </a:r>
            <a:r>
              <a:rPr dirty="0" sz="17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is</a:t>
            </a:r>
            <a:r>
              <a:rPr dirty="0" sz="17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ready,</a:t>
            </a:r>
            <a:r>
              <a:rPr dirty="0" sz="17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70">
                <a:solidFill>
                  <a:srgbClr val="091F43"/>
                </a:solidFill>
                <a:latin typeface="Arial"/>
                <a:cs typeface="Arial"/>
              </a:rPr>
              <a:t>but</a:t>
            </a:r>
            <a:r>
              <a:rPr dirty="0" sz="17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you’re</a:t>
            </a:r>
            <a:r>
              <a:rPr dirty="0" sz="17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91F43"/>
                </a:solidFill>
                <a:latin typeface="Arial"/>
                <a:cs typeface="Arial"/>
              </a:rPr>
              <a:t>unsure</a:t>
            </a:r>
            <a:r>
              <a:rPr dirty="0" sz="17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40">
                <a:solidFill>
                  <a:srgbClr val="091F43"/>
                </a:solidFill>
                <a:latin typeface="Arial"/>
                <a:cs typeface="Arial"/>
              </a:rPr>
              <a:t>if </a:t>
            </a:r>
            <a:r>
              <a:rPr dirty="0" sz="1700" spc="90">
                <a:solidFill>
                  <a:srgbClr val="091F43"/>
                </a:solidFill>
                <a:latin typeface="Arial"/>
                <a:cs typeface="Arial"/>
              </a:rPr>
              <a:t>it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091F43"/>
                </a:solidFill>
                <a:latin typeface="Arial"/>
                <a:cs typeface="Arial"/>
              </a:rPr>
              <a:t>creates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65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right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91F43"/>
                </a:solidFill>
                <a:latin typeface="Arial"/>
                <a:cs typeface="Arial"/>
              </a:rPr>
              <a:t>impact.</a:t>
            </a:r>
            <a:endParaRPr sz="1700">
              <a:latin typeface="Arial"/>
              <a:cs typeface="Arial"/>
            </a:endParaRPr>
          </a:p>
          <a:p>
            <a:pPr marL="380365">
              <a:lnSpc>
                <a:spcPct val="100000"/>
              </a:lnSpc>
              <a:spcBef>
                <a:spcPts val="1750"/>
              </a:spcBef>
            </a:pP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HOW</a:t>
            </a:r>
            <a:r>
              <a:rPr dirty="0" sz="1800" spc="-55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ACD603"/>
                </a:solidFill>
                <a:latin typeface="Arial"/>
                <a:cs typeface="Arial"/>
              </a:rPr>
              <a:t>WE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60">
                <a:solidFill>
                  <a:srgbClr val="ACD603"/>
                </a:solidFill>
                <a:latin typeface="Arial"/>
                <a:cs typeface="Arial"/>
              </a:rPr>
              <a:t>SOLVE</a:t>
            </a:r>
            <a:r>
              <a:rPr dirty="0" sz="1800" spc="-50">
                <a:solidFill>
                  <a:srgbClr val="ACD603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ACD603"/>
                </a:solidFill>
                <a:latin typeface="Arial"/>
                <a:cs typeface="Arial"/>
              </a:rPr>
              <a:t>IT</a:t>
            </a:r>
            <a:endParaRPr sz="1800">
              <a:latin typeface="Arial"/>
              <a:cs typeface="Arial"/>
            </a:endParaRPr>
          </a:p>
          <a:p>
            <a:pPr marL="380365" marR="1096010">
              <a:lnSpc>
                <a:spcPts val="1800"/>
              </a:lnSpc>
              <a:spcBef>
                <a:spcPts val="505"/>
              </a:spcBef>
            </a:pP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go</a:t>
            </a:r>
            <a:r>
              <a:rPr dirty="0" sz="16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beyond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surveys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capture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subconscious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35">
                <a:solidFill>
                  <a:srgbClr val="091F43"/>
                </a:solidFill>
                <a:latin typeface="Arial"/>
                <a:cs typeface="Arial"/>
              </a:rPr>
              <a:t>perception.</a:t>
            </a:r>
            <a:endParaRPr sz="1600">
              <a:latin typeface="Arial"/>
              <a:cs typeface="Arial"/>
            </a:endParaRPr>
          </a:p>
          <a:p>
            <a:pPr marL="380365" marR="120014">
              <a:lnSpc>
                <a:spcPts val="1680"/>
              </a:lnSpc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From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blind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taste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tests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product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demos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to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unboxing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experiences,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use</a:t>
            </a:r>
            <a:r>
              <a:rPr dirty="0" sz="16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30">
                <a:solidFill>
                  <a:srgbClr val="091F43"/>
                </a:solidFill>
                <a:latin typeface="Arial"/>
                <a:cs typeface="Arial"/>
              </a:rPr>
              <a:t>EEG</a:t>
            </a:r>
            <a:r>
              <a:rPr dirty="0" sz="16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GSR</a:t>
            </a:r>
            <a:endParaRPr sz="1600">
              <a:latin typeface="Arial"/>
              <a:cs typeface="Arial"/>
            </a:endParaRPr>
          </a:p>
          <a:p>
            <a:pPr marL="380365">
              <a:lnSpc>
                <a:spcPts val="1630"/>
              </a:lnSpc>
            </a:pPr>
            <a:r>
              <a:rPr dirty="0" sz="1600" spc="145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measure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excitement,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satisfaction,</a:t>
            </a:r>
            <a:r>
              <a:rPr dirty="0" sz="16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380365" marR="1033144">
              <a:lnSpc>
                <a:spcPts val="1700"/>
              </a:lnSpc>
              <a:spcBef>
                <a:spcPts val="180"/>
              </a:spcBef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600" spc="2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friction,</a:t>
            </a:r>
            <a:r>
              <a:rPr dirty="0" sz="1600" spc="2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before</a:t>
            </a:r>
            <a:r>
              <a:rPr dirty="0" sz="1600" spc="2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2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091F43"/>
                </a:solidFill>
                <a:latin typeface="Arial"/>
                <a:cs typeface="Arial"/>
              </a:rPr>
              <a:t>after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interaction.</a:t>
            </a:r>
            <a:endParaRPr sz="1600">
              <a:latin typeface="Arial"/>
              <a:cs typeface="Arial"/>
            </a:endParaRPr>
          </a:p>
          <a:p>
            <a:pPr marL="380365" marR="5080">
              <a:lnSpc>
                <a:spcPct val="88300"/>
              </a:lnSpc>
              <a:spcBef>
                <a:spcPts val="1789"/>
              </a:spcBef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By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identifying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sensory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triggers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emotional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outcomes,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fine-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tune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product</a:t>
            </a:r>
            <a:r>
              <a:rPr dirty="0" sz="1600" spc="1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features,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packaging,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messaging;</a:t>
            </a:r>
            <a:r>
              <a:rPr dirty="0" sz="16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ensuring</a:t>
            </a:r>
            <a:r>
              <a:rPr dirty="0" sz="1600" spc="110">
                <a:solidFill>
                  <a:srgbClr val="091F43"/>
                </a:solidFill>
                <a:latin typeface="Arial"/>
                <a:cs typeface="Arial"/>
              </a:rPr>
              <a:t> that</a:t>
            </a:r>
            <a:r>
              <a:rPr dirty="0" sz="16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what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launch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is</a:t>
            </a:r>
            <a:r>
              <a:rPr dirty="0" sz="16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what</a:t>
            </a:r>
            <a:r>
              <a:rPr dirty="0" sz="16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91F43"/>
                </a:solidFill>
                <a:latin typeface="Arial"/>
                <a:cs typeface="Arial"/>
              </a:rPr>
              <a:t>people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truly</a:t>
            </a:r>
            <a:r>
              <a:rPr dirty="0" sz="16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91F43"/>
                </a:solidFill>
                <a:latin typeface="Arial"/>
                <a:cs typeface="Arial"/>
              </a:rPr>
              <a:t>want.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7735" y="0"/>
              <a:ext cx="6681215" cy="685799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3184" y="198119"/>
              <a:ext cx="6525767" cy="66598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736" y="2834639"/>
              <a:ext cx="222503" cy="3627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680" y="1935479"/>
              <a:ext cx="289559" cy="362712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328091" y="1983740"/>
            <a:ext cx="5614035" cy="4223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80"/>
              </a:lnSpc>
              <a:spcBef>
                <a:spcPts val="100"/>
              </a:spcBef>
            </a:pP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WHAT’S</a:t>
            </a:r>
            <a:r>
              <a:rPr dirty="0" sz="1800" spc="-90">
                <a:solidFill>
                  <a:srgbClr val="FFFFFF"/>
                </a:solidFill>
                <a:latin typeface="Arial"/>
                <a:cs typeface="Arial"/>
              </a:rPr>
              <a:t> HOLDING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  <a:p>
            <a:pPr marL="12700" marR="916305">
              <a:lnSpc>
                <a:spcPts val="1700"/>
              </a:lnSpc>
              <a:spcBef>
                <a:spcPts val="160"/>
              </a:spcBef>
            </a:pP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6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91F43"/>
                </a:solidFill>
                <a:latin typeface="Arial"/>
                <a:cs typeface="Arial"/>
              </a:rPr>
              <a:t>loyalty</a:t>
            </a:r>
            <a:r>
              <a:rPr dirty="0" sz="16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program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exists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91F43"/>
                </a:solidFill>
                <a:latin typeface="Arial"/>
                <a:cs typeface="Arial"/>
              </a:rPr>
              <a:t>but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91F43"/>
                </a:solidFill>
                <a:latin typeface="Arial"/>
                <a:cs typeface="Arial"/>
              </a:rPr>
              <a:t>participation</a:t>
            </a:r>
            <a:r>
              <a:rPr dirty="0" sz="16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91F43"/>
                </a:solidFill>
                <a:latin typeface="Arial"/>
                <a:cs typeface="Arial"/>
              </a:rPr>
              <a:t>connection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91F43"/>
                </a:solidFill>
                <a:latin typeface="Arial"/>
                <a:cs typeface="Arial"/>
              </a:rPr>
              <a:t>are</a:t>
            </a:r>
            <a:r>
              <a:rPr dirty="0" sz="1600" spc="1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91F43"/>
                </a:solidFill>
                <a:latin typeface="Arial"/>
                <a:cs typeface="Arial"/>
              </a:rPr>
              <a:t>low</a:t>
            </a:r>
            <a:r>
              <a:rPr dirty="0" sz="1600" spc="-2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20"/>
              </a:lnSpc>
              <a:spcBef>
                <a:spcPts val="1560"/>
              </a:spcBef>
            </a:pP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7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5">
                <a:solidFill>
                  <a:srgbClr val="FFFFFF"/>
                </a:solidFill>
                <a:latin typeface="Arial"/>
                <a:cs typeface="Arial"/>
              </a:rPr>
              <a:t>SOLVE</a:t>
            </a:r>
            <a:r>
              <a:rPr dirty="0" sz="17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ts val="1800"/>
              </a:lnSpc>
            </a:pPr>
            <a:r>
              <a:rPr dirty="0" sz="1700" spc="65">
                <a:solidFill>
                  <a:srgbClr val="091F43"/>
                </a:solidFill>
                <a:latin typeface="Arial"/>
                <a:cs typeface="Arial"/>
              </a:rPr>
              <a:t>Loyalty</a:t>
            </a:r>
            <a:r>
              <a:rPr dirty="0" sz="17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is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first,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45">
                <a:solidFill>
                  <a:srgbClr val="091F43"/>
                </a:solidFill>
                <a:latin typeface="Arial"/>
                <a:cs typeface="Arial"/>
              </a:rPr>
              <a:t>transactional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91F43"/>
                </a:solidFill>
                <a:latin typeface="Arial"/>
                <a:cs typeface="Arial"/>
              </a:rPr>
              <a:t>second.</a:t>
            </a:r>
            <a:endParaRPr sz="1700">
              <a:latin typeface="Arial"/>
              <a:cs typeface="Arial"/>
            </a:endParaRPr>
          </a:p>
          <a:p>
            <a:pPr marL="12700" marR="5080">
              <a:lnSpc>
                <a:spcPct val="90600"/>
              </a:lnSpc>
              <a:spcBef>
                <a:spcPts val="75"/>
              </a:spcBef>
            </a:pPr>
            <a:r>
              <a:rPr dirty="0" sz="1700" spc="85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analyze</a:t>
            </a:r>
            <a:r>
              <a:rPr dirty="0" sz="17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70">
                <a:solidFill>
                  <a:srgbClr val="091F43"/>
                </a:solidFill>
                <a:latin typeface="Arial"/>
                <a:cs typeface="Arial"/>
              </a:rPr>
              <a:t>motivators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using</a:t>
            </a:r>
            <a:r>
              <a:rPr dirty="0" sz="17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145">
                <a:solidFill>
                  <a:srgbClr val="091F43"/>
                </a:solidFill>
                <a:latin typeface="Arial"/>
                <a:cs typeface="Arial"/>
              </a:rPr>
              <a:t>EEG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091F43"/>
                </a:solidFill>
                <a:latin typeface="Arial"/>
                <a:cs typeface="Arial"/>
              </a:rPr>
              <a:t>GSR </a:t>
            </a:r>
            <a:r>
              <a:rPr dirty="0" sz="1700" spc="155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understand</a:t>
            </a:r>
            <a:r>
              <a:rPr dirty="0" sz="17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091F43"/>
                </a:solidFill>
                <a:latin typeface="Arial"/>
                <a:cs typeface="Arial"/>
              </a:rPr>
              <a:t>what</a:t>
            </a:r>
            <a:r>
              <a:rPr dirty="0" sz="17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drives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90">
                <a:solidFill>
                  <a:srgbClr val="091F43"/>
                </a:solidFill>
                <a:latin typeface="Arial"/>
                <a:cs typeface="Arial"/>
              </a:rPr>
              <a:t>repeat</a:t>
            </a:r>
            <a:r>
              <a:rPr dirty="0" sz="17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091F43"/>
                </a:solidFill>
                <a:latin typeface="Arial"/>
                <a:cs typeface="Arial"/>
              </a:rPr>
              <a:t>engagement</a:t>
            </a:r>
            <a:r>
              <a:rPr dirty="0" sz="17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700" spc="80">
                <a:solidFill>
                  <a:srgbClr val="091F43"/>
                </a:solidFill>
                <a:latin typeface="Arial"/>
                <a:cs typeface="Arial"/>
              </a:rPr>
              <a:t>what</a:t>
            </a:r>
            <a:r>
              <a:rPr dirty="0" sz="17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turns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people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55">
                <a:solidFill>
                  <a:srgbClr val="091F43"/>
                </a:solidFill>
                <a:latin typeface="Arial"/>
                <a:cs typeface="Arial"/>
              </a:rPr>
              <a:t>away.</a:t>
            </a:r>
            <a:r>
              <a:rPr dirty="0" sz="17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test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65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7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emotional</a:t>
            </a:r>
            <a:r>
              <a:rPr dirty="0" sz="17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60">
                <a:solidFill>
                  <a:srgbClr val="091F43"/>
                </a:solidFill>
                <a:latin typeface="Arial"/>
                <a:cs typeface="Arial"/>
              </a:rPr>
              <a:t>impact 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of</a:t>
            </a:r>
            <a:r>
              <a:rPr dirty="0" sz="17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rewards,</a:t>
            </a:r>
            <a:r>
              <a:rPr dirty="0" sz="17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program</a:t>
            </a:r>
            <a:r>
              <a:rPr dirty="0" sz="1700" spc="2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communication,</a:t>
            </a:r>
            <a:r>
              <a:rPr dirty="0" sz="17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700" spc="21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40">
                <a:solidFill>
                  <a:srgbClr val="091F43"/>
                </a:solidFill>
                <a:latin typeface="Arial"/>
                <a:cs typeface="Arial"/>
              </a:rPr>
              <a:t>gamification </a:t>
            </a:r>
            <a:r>
              <a:rPr dirty="0" sz="1700" spc="-10">
                <a:solidFill>
                  <a:srgbClr val="091F43"/>
                </a:solidFill>
                <a:latin typeface="Arial"/>
                <a:cs typeface="Arial"/>
              </a:rPr>
              <a:t>mechanics.</a:t>
            </a:r>
            <a:endParaRPr sz="1700">
              <a:latin typeface="Arial"/>
              <a:cs typeface="Arial"/>
            </a:endParaRPr>
          </a:p>
          <a:p>
            <a:pPr marL="12700" marR="118745">
              <a:lnSpc>
                <a:spcPts val="1800"/>
              </a:lnSpc>
              <a:spcBef>
                <a:spcPts val="1914"/>
              </a:spcBef>
            </a:pP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Importantly,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85">
                <a:solidFill>
                  <a:srgbClr val="091F43"/>
                </a:solidFill>
                <a:latin typeface="Arial"/>
                <a:cs typeface="Arial"/>
              </a:rPr>
              <a:t>we</a:t>
            </a:r>
            <a:r>
              <a:rPr dirty="0" sz="17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ground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60">
                <a:solidFill>
                  <a:srgbClr val="091F43"/>
                </a:solidFill>
                <a:latin typeface="Arial"/>
                <a:cs typeface="Arial"/>
              </a:rPr>
              <a:t>loyalty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95">
                <a:solidFill>
                  <a:srgbClr val="091F43"/>
                </a:solidFill>
                <a:latin typeface="Arial"/>
                <a:cs typeface="Arial"/>
              </a:rPr>
              <a:t>strategy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in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91F43"/>
                </a:solidFill>
                <a:latin typeface="Arial"/>
                <a:cs typeface="Arial"/>
              </a:rPr>
              <a:t>behavioral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science;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60">
                <a:solidFill>
                  <a:srgbClr val="091F43"/>
                </a:solidFill>
                <a:latin typeface="Arial"/>
                <a:cs typeface="Arial"/>
              </a:rPr>
              <a:t>tapping</a:t>
            </a:r>
            <a:r>
              <a:rPr dirty="0" sz="17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into</a:t>
            </a:r>
            <a:r>
              <a:rPr dirty="0" sz="17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65">
                <a:solidFill>
                  <a:srgbClr val="091F43"/>
                </a:solidFill>
                <a:latin typeface="Arial"/>
                <a:cs typeface="Arial"/>
              </a:rPr>
              <a:t>reward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systems,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50">
                <a:solidFill>
                  <a:srgbClr val="091F43"/>
                </a:solidFill>
                <a:latin typeface="Arial"/>
                <a:cs typeface="Arial"/>
              </a:rPr>
              <a:t>habit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loops,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intrinsic</a:t>
            </a:r>
            <a:r>
              <a:rPr dirty="0" sz="1700" spc="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91F43"/>
                </a:solidFill>
                <a:latin typeface="Arial"/>
                <a:cs typeface="Arial"/>
              </a:rPr>
              <a:t>motivation.</a:t>
            </a:r>
            <a:endParaRPr sz="1700">
              <a:latin typeface="Arial"/>
              <a:cs typeface="Arial"/>
            </a:endParaRPr>
          </a:p>
          <a:p>
            <a:pPr marL="12700" marR="476884">
              <a:lnSpc>
                <a:spcPts val="1800"/>
              </a:lnSpc>
              <a:spcBef>
                <a:spcPts val="120"/>
              </a:spcBef>
            </a:pPr>
            <a:r>
              <a:rPr dirty="0" sz="1700" spc="-20">
                <a:solidFill>
                  <a:srgbClr val="091F43"/>
                </a:solidFill>
                <a:latin typeface="Arial"/>
                <a:cs typeface="Arial"/>
              </a:rPr>
              <a:t>This</a:t>
            </a:r>
            <a:r>
              <a:rPr dirty="0" sz="17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ensures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45">
                <a:solidFill>
                  <a:srgbClr val="091F43"/>
                </a:solidFill>
                <a:latin typeface="Arial"/>
                <a:cs typeface="Arial"/>
              </a:rPr>
              <a:t>program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isn’t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just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remembered,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60">
                <a:solidFill>
                  <a:srgbClr val="091F43"/>
                </a:solidFill>
                <a:latin typeface="Arial"/>
                <a:cs typeface="Arial"/>
              </a:rPr>
              <a:t>it </a:t>
            </a:r>
            <a:r>
              <a:rPr dirty="0" sz="1700" spc="45">
                <a:solidFill>
                  <a:srgbClr val="091F43"/>
                </a:solidFill>
                <a:latin typeface="Arial"/>
                <a:cs typeface="Arial"/>
              </a:rPr>
              <a:t>becomes</a:t>
            </a:r>
            <a:r>
              <a:rPr dirty="0" sz="17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100">
                <a:solidFill>
                  <a:srgbClr val="091F43"/>
                </a:solidFill>
                <a:latin typeface="Arial"/>
                <a:cs typeface="Arial"/>
              </a:rPr>
              <a:t>part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of</a:t>
            </a:r>
            <a:r>
              <a:rPr dirty="0" sz="17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your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customer’s</a:t>
            </a:r>
            <a:r>
              <a:rPr dirty="0" sz="1700" spc="1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rhythm,</a:t>
            </a:r>
            <a:r>
              <a:rPr dirty="0" sz="1700" spc="13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91F43"/>
                </a:solidFill>
                <a:latin typeface="Arial"/>
                <a:cs typeface="Arial"/>
              </a:rPr>
              <a:t>building </a:t>
            </a:r>
            <a:r>
              <a:rPr dirty="0" sz="1700" spc="60">
                <a:solidFill>
                  <a:srgbClr val="091F43"/>
                </a:solidFill>
                <a:latin typeface="Arial"/>
                <a:cs typeface="Arial"/>
              </a:rPr>
              <a:t>loyalty</a:t>
            </a:r>
            <a:r>
              <a:rPr dirty="0" sz="17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65">
                <a:solidFill>
                  <a:srgbClr val="091F43"/>
                </a:solidFill>
                <a:latin typeface="Arial"/>
                <a:cs typeface="Arial"/>
              </a:rPr>
              <a:t>that’s</a:t>
            </a:r>
            <a:r>
              <a:rPr dirty="0" sz="17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75">
                <a:solidFill>
                  <a:srgbClr val="091F43"/>
                </a:solidFill>
                <a:latin typeface="Arial"/>
                <a:cs typeface="Arial"/>
              </a:rPr>
              <a:t>not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only</a:t>
            </a:r>
            <a:r>
              <a:rPr dirty="0" sz="17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091F43"/>
                </a:solidFill>
                <a:latin typeface="Arial"/>
                <a:cs typeface="Arial"/>
              </a:rPr>
              <a:t>earned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70">
                <a:solidFill>
                  <a:srgbClr val="091F43"/>
                </a:solidFill>
                <a:latin typeface="Arial"/>
                <a:cs typeface="Arial"/>
              </a:rPr>
              <a:t>but</a:t>
            </a:r>
            <a:r>
              <a:rPr dirty="0" sz="17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091F43"/>
                </a:solidFill>
                <a:latin typeface="Arial"/>
                <a:cs typeface="Arial"/>
              </a:rPr>
              <a:t>felt.</a:t>
            </a:r>
            <a:endParaRPr sz="1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71126" y="750315"/>
            <a:ext cx="4329430" cy="1013460"/>
          </a:xfrm>
          <a:prstGeom prst="rect"/>
        </p:spPr>
        <p:txBody>
          <a:bodyPr wrap="square" lIns="0" tIns="68580" rIns="0" bIns="0" rtlCol="0" vert="horz">
            <a:spAutoFit/>
          </a:bodyPr>
          <a:lstStyle/>
          <a:p>
            <a:pPr marL="12700" marR="5080">
              <a:lnSpc>
                <a:spcPts val="3700"/>
              </a:lnSpc>
              <a:spcBef>
                <a:spcPts val="540"/>
              </a:spcBef>
            </a:pPr>
            <a:r>
              <a:rPr dirty="0" spc="-430"/>
              <a:t>INCREASING</a:t>
            </a:r>
            <a:r>
              <a:rPr dirty="0" spc="265"/>
              <a:t> </a:t>
            </a:r>
            <a:r>
              <a:rPr dirty="0" spc="-555"/>
              <a:t>CUSTOMER </a:t>
            </a:r>
            <a:r>
              <a:rPr dirty="0" spc="-370"/>
              <a:t>LOYALTY</a:t>
            </a:r>
            <a:r>
              <a:rPr dirty="0" spc="229"/>
              <a:t> </a:t>
            </a:r>
            <a:r>
              <a:rPr dirty="0"/>
              <a:t>&amp;</a:t>
            </a:r>
            <a:r>
              <a:rPr dirty="0" spc="240"/>
              <a:t> </a:t>
            </a:r>
            <a:r>
              <a:rPr dirty="0" spc="-585"/>
              <a:t>PROGRAM</a:t>
            </a:r>
            <a:r>
              <a:rPr dirty="0" spc="260"/>
              <a:t> </a:t>
            </a:r>
            <a:r>
              <a:rPr dirty="0" spc="-475"/>
              <a:t>IMPACT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2704" y="2179320"/>
              <a:ext cx="8546592" cy="316991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38436" y="2416047"/>
            <a:ext cx="6715759" cy="1778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720">
                <a:solidFill>
                  <a:srgbClr val="AFD803"/>
                </a:solidFill>
              </a:rPr>
              <a:t>Case</a:t>
            </a:r>
            <a:r>
              <a:rPr dirty="0" sz="11500" spc="865">
                <a:solidFill>
                  <a:srgbClr val="AFD803"/>
                </a:solidFill>
              </a:rPr>
              <a:t> </a:t>
            </a:r>
            <a:r>
              <a:rPr dirty="0" sz="11500" spc="-484">
                <a:solidFill>
                  <a:srgbClr val="AFD803"/>
                </a:solidFill>
              </a:rPr>
              <a:t>studies</a:t>
            </a:r>
            <a:endParaRPr sz="1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34695"/>
            <a:ext cx="12188952" cy="662330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19674" y="2110740"/>
            <a:ext cx="5770880" cy="3909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At</a:t>
            </a:r>
            <a:r>
              <a:rPr dirty="0" sz="14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400" spc="1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core</a:t>
            </a:r>
            <a:r>
              <a:rPr dirty="0" sz="14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is</a:t>
            </a:r>
            <a:r>
              <a:rPr dirty="0" sz="14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85">
                <a:solidFill>
                  <a:srgbClr val="091F43"/>
                </a:solidFill>
                <a:latin typeface="Arial"/>
                <a:cs typeface="Arial"/>
              </a:rPr>
              <a:t>a</a:t>
            </a:r>
            <a:r>
              <a:rPr dirty="0" sz="14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commitment</a:t>
            </a:r>
            <a:r>
              <a:rPr dirty="0" sz="14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35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4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transforming</a:t>
            </a:r>
            <a:r>
              <a:rPr dirty="0" sz="14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05">
                <a:solidFill>
                  <a:srgbClr val="091F43"/>
                </a:solidFill>
                <a:latin typeface="Arial"/>
                <a:cs typeface="Arial"/>
              </a:rPr>
              <a:t>data</a:t>
            </a:r>
            <a:r>
              <a:rPr dirty="0" sz="14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into</a:t>
            </a:r>
            <a:r>
              <a:rPr dirty="0" sz="1400" spc="1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clarity.</a:t>
            </a:r>
            <a:r>
              <a:rPr dirty="0" sz="1400" spc="1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091F43"/>
                </a:solidFill>
                <a:latin typeface="Arial"/>
                <a:cs typeface="Arial"/>
              </a:rPr>
              <a:t>With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</a:pPr>
            <a:r>
              <a:rPr dirty="0" sz="1400" spc="-45">
                <a:solidFill>
                  <a:srgbClr val="091F43"/>
                </a:solidFill>
                <a:latin typeface="Arial"/>
                <a:cs typeface="Arial"/>
              </a:rPr>
              <a:t>+95%</a:t>
            </a:r>
            <a:r>
              <a:rPr dirty="0" sz="14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091F43"/>
                </a:solidFill>
                <a:latin typeface="Arial"/>
                <a:cs typeface="Arial"/>
              </a:rPr>
              <a:t>data</a:t>
            </a:r>
            <a:r>
              <a:rPr dirty="0" sz="14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091F43"/>
                </a:solidFill>
                <a:latin typeface="Arial"/>
                <a:cs typeface="Arial"/>
              </a:rPr>
              <a:t>accuracy,</a:t>
            </a:r>
            <a:r>
              <a:rPr dirty="0" sz="14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insights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are</a:t>
            </a:r>
            <a:r>
              <a:rPr dirty="0" sz="14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delivered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with</a:t>
            </a:r>
            <a:r>
              <a:rPr dirty="0" sz="1400" spc="1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supreme</a:t>
            </a:r>
            <a:r>
              <a:rPr dirty="0" sz="14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precision;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empowering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businesses</a:t>
            </a:r>
            <a:r>
              <a:rPr dirty="0" sz="14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35">
                <a:solidFill>
                  <a:srgbClr val="091F43"/>
                </a:solidFill>
                <a:latin typeface="Arial"/>
                <a:cs typeface="Arial"/>
              </a:rPr>
              <a:t>to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make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confident</a:t>
            </a:r>
            <a:r>
              <a:rPr dirty="0" sz="14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decisions,</a:t>
            </a:r>
            <a:r>
              <a:rPr dirty="0" sz="14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reduce</a:t>
            </a:r>
            <a:r>
              <a:rPr dirty="0" sz="14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risk,</a:t>
            </a:r>
            <a:r>
              <a:rPr dirty="0" sz="14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091F43"/>
                </a:solidFill>
                <a:latin typeface="Arial"/>
                <a:cs typeface="Arial"/>
              </a:rPr>
              <a:t>and </a:t>
            </a:r>
            <a:r>
              <a:rPr dirty="0" sz="1400" spc="60">
                <a:solidFill>
                  <a:srgbClr val="091F43"/>
                </a:solidFill>
                <a:latin typeface="Arial"/>
                <a:cs typeface="Arial"/>
              </a:rPr>
              <a:t>avoid</a:t>
            </a:r>
            <a:r>
              <a:rPr dirty="0" sz="1400" spc="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091F43"/>
                </a:solidFill>
                <a:latin typeface="Arial"/>
                <a:cs typeface="Arial"/>
              </a:rPr>
              <a:t>strategic</a:t>
            </a:r>
            <a:r>
              <a:rPr dirty="0" sz="1400" spc="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errors.</a:t>
            </a:r>
            <a:endParaRPr sz="1400">
              <a:latin typeface="Arial"/>
              <a:cs typeface="Arial"/>
            </a:endParaRPr>
          </a:p>
          <a:p>
            <a:pPr marL="12700" marR="619760">
              <a:lnSpc>
                <a:spcPct val="101000"/>
              </a:lnSpc>
              <a:spcBef>
                <a:spcPts val="1560"/>
              </a:spcBef>
            </a:pPr>
            <a:r>
              <a:rPr dirty="0" sz="1400" spc="-30">
                <a:solidFill>
                  <a:srgbClr val="091F43"/>
                </a:solidFill>
                <a:latin typeface="Arial"/>
                <a:cs typeface="Arial"/>
              </a:rPr>
              <a:t>Human</a:t>
            </a:r>
            <a:r>
              <a:rPr dirty="0" sz="1400" spc="1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emotion</a:t>
            </a:r>
            <a:r>
              <a:rPr dirty="0" sz="1400" spc="1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400" spc="1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behavior</a:t>
            </a:r>
            <a:r>
              <a:rPr dirty="0" sz="1400" spc="1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are</a:t>
            </a:r>
            <a:r>
              <a:rPr dirty="0" sz="14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uncovered</a:t>
            </a:r>
            <a:r>
              <a:rPr dirty="0" sz="1400" spc="1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using</a:t>
            </a:r>
            <a:r>
              <a:rPr dirty="0" sz="1400" spc="1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advanced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neuromarketing</a:t>
            </a:r>
            <a:r>
              <a:rPr dirty="0" sz="14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technologies,</a:t>
            </a:r>
            <a:r>
              <a:rPr dirty="0" sz="1400" spc="1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while</a:t>
            </a:r>
            <a:r>
              <a:rPr dirty="0" sz="14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400" spc="1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091F43"/>
                </a:solidFill>
                <a:latin typeface="Arial"/>
                <a:cs typeface="Arial"/>
              </a:rPr>
              <a:t>proprietary</a:t>
            </a:r>
            <a:r>
              <a:rPr dirty="0" sz="1400" spc="1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branding </a:t>
            </a:r>
            <a:r>
              <a:rPr dirty="0" sz="1400" spc="10">
                <a:solidFill>
                  <a:srgbClr val="091F43"/>
                </a:solidFill>
                <a:latin typeface="Arial"/>
                <a:cs typeface="Arial"/>
              </a:rPr>
              <a:t>psychology</a:t>
            </a:r>
            <a:r>
              <a:rPr dirty="0" sz="14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091F43"/>
                </a:solidFill>
                <a:latin typeface="Arial"/>
                <a:cs typeface="Arial"/>
              </a:rPr>
              <a:t>methodology,</a:t>
            </a:r>
            <a:r>
              <a:rPr dirty="0" sz="14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091F43"/>
                </a:solidFill>
                <a:latin typeface="Arial"/>
                <a:cs typeface="Arial"/>
              </a:rPr>
              <a:t>featured</a:t>
            </a:r>
            <a:r>
              <a:rPr dirty="0" sz="1400" spc="12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091F43"/>
                </a:solidFill>
                <a:latin typeface="Arial"/>
                <a:cs typeface="Arial"/>
              </a:rPr>
              <a:t>in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091F43"/>
                </a:solidFill>
                <a:latin typeface="Arial"/>
                <a:cs typeface="Arial"/>
              </a:rPr>
              <a:t>our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091F43"/>
                </a:solidFill>
                <a:latin typeface="Arial"/>
                <a:cs typeface="Arial"/>
              </a:rPr>
              <a:t>book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091F43"/>
                </a:solidFill>
                <a:latin typeface="Arial"/>
                <a:cs typeface="Arial"/>
              </a:rPr>
              <a:t>‘Brands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0">
                <a:solidFill>
                  <a:srgbClr val="091F43"/>
                </a:solidFill>
                <a:latin typeface="Arial"/>
                <a:cs typeface="Arial"/>
              </a:rPr>
              <a:t>on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35">
                <a:solidFill>
                  <a:srgbClr val="091F43"/>
                </a:solidFill>
                <a:latin typeface="Arial"/>
                <a:cs typeface="Arial"/>
              </a:rPr>
              <a:t>the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Therapy</a:t>
            </a:r>
            <a:r>
              <a:rPr dirty="0" sz="1400" spc="1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Couch’;</a:t>
            </a:r>
            <a:r>
              <a:rPr dirty="0" sz="1400" spc="204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drive</a:t>
            </a:r>
            <a:r>
              <a:rPr dirty="0" sz="1400" spc="2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deep</a:t>
            </a:r>
            <a:r>
              <a:rPr dirty="0" sz="1400" spc="1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audience</a:t>
            </a:r>
            <a:r>
              <a:rPr dirty="0" sz="1400" spc="2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connection.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 marR="267970">
              <a:lnSpc>
                <a:spcPct val="100699"/>
              </a:lnSpc>
            </a:pP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Through</a:t>
            </a:r>
            <a:r>
              <a:rPr dirty="0" sz="1400" spc="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091F43"/>
                </a:solidFill>
                <a:latin typeface="Arial"/>
                <a:cs typeface="Arial"/>
              </a:rPr>
              <a:t>the</a:t>
            </a:r>
            <a:r>
              <a:rPr dirty="0" sz="1400" spc="45">
                <a:solidFill>
                  <a:srgbClr val="091F43"/>
                </a:solidFill>
                <a:latin typeface="Arial"/>
                <a:cs typeface="Arial"/>
              </a:rPr>
              <a:t> integration</a:t>
            </a:r>
            <a:r>
              <a:rPr dirty="0" sz="1400" spc="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114">
                <a:solidFill>
                  <a:srgbClr val="091F43"/>
                </a:solidFill>
                <a:latin typeface="Arial"/>
                <a:cs typeface="Arial"/>
              </a:rPr>
              <a:t>of</a:t>
            </a:r>
            <a:r>
              <a:rPr dirty="0" sz="1400" spc="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35">
                <a:solidFill>
                  <a:srgbClr val="091F43"/>
                </a:solidFill>
                <a:latin typeface="Arial"/>
                <a:cs typeface="Arial"/>
              </a:rPr>
              <a:t>AI-</a:t>
            </a:r>
            <a:r>
              <a:rPr dirty="0" sz="1400" spc="50">
                <a:solidFill>
                  <a:srgbClr val="091F43"/>
                </a:solidFill>
                <a:latin typeface="Arial"/>
                <a:cs typeface="Arial"/>
              </a:rPr>
              <a:t>based </a:t>
            </a:r>
            <a:r>
              <a:rPr dirty="0" sz="1400" spc="105">
                <a:solidFill>
                  <a:srgbClr val="091F43"/>
                </a:solidFill>
                <a:latin typeface="Arial"/>
                <a:cs typeface="Arial"/>
              </a:rPr>
              <a:t>data</a:t>
            </a:r>
            <a:r>
              <a:rPr dirty="0" sz="1400" spc="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modeling,</a:t>
            </a:r>
            <a:r>
              <a:rPr dirty="0" sz="1400" spc="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strategies</a:t>
            </a:r>
            <a:r>
              <a:rPr dirty="0" sz="1400" spc="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091F43"/>
                </a:solidFill>
                <a:latin typeface="Arial"/>
                <a:cs typeface="Arial"/>
              </a:rPr>
              <a:t>are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built</a:t>
            </a:r>
            <a:r>
              <a:rPr dirty="0" sz="1400" spc="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on</a:t>
            </a:r>
            <a:r>
              <a:rPr dirty="0" sz="14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intelligence,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091F43"/>
                </a:solidFill>
                <a:latin typeface="Arial"/>
                <a:cs typeface="Arial"/>
              </a:rPr>
              <a:t>not</a:t>
            </a:r>
            <a:r>
              <a:rPr dirty="0" sz="14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assumptions,</a:t>
            </a:r>
            <a:r>
              <a:rPr dirty="0" sz="14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ensuring</a:t>
            </a:r>
            <a:r>
              <a:rPr dirty="0" sz="14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95">
                <a:solidFill>
                  <a:srgbClr val="091F43"/>
                </a:solidFill>
                <a:latin typeface="Arial"/>
                <a:cs typeface="Arial"/>
              </a:rPr>
              <a:t>that 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every</a:t>
            </a:r>
            <a:r>
              <a:rPr dirty="0" sz="14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move</a:t>
            </a:r>
            <a:r>
              <a:rPr dirty="0" sz="1400" spc="9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091F43"/>
                </a:solidFill>
                <a:latin typeface="Arial"/>
                <a:cs typeface="Arial"/>
              </a:rPr>
              <a:t>is 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backed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90">
                <a:solidFill>
                  <a:srgbClr val="091F43"/>
                </a:solidFill>
                <a:latin typeface="Arial"/>
                <a:cs typeface="Arial"/>
              </a:rPr>
              <a:t>by</a:t>
            </a:r>
            <a:r>
              <a:rPr dirty="0" sz="1400" spc="4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science.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This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is</a:t>
            </a:r>
            <a:r>
              <a:rPr dirty="0" sz="1400" spc="6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where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real</a:t>
            </a:r>
            <a:r>
              <a:rPr dirty="0" sz="1400" spc="5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091F43"/>
                </a:solidFill>
                <a:latin typeface="Arial"/>
                <a:cs typeface="Arial"/>
              </a:rPr>
              <a:t>growth </a:t>
            </a: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begins.</a:t>
            </a:r>
            <a:endParaRPr sz="1400">
              <a:latin typeface="Arial"/>
              <a:cs typeface="Arial"/>
            </a:endParaRPr>
          </a:p>
          <a:p>
            <a:pPr marL="12700" marR="1367155">
              <a:lnSpc>
                <a:spcPct val="100000"/>
              </a:lnSpc>
              <a:spcBef>
                <a:spcPts val="25"/>
              </a:spcBef>
            </a:pP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This</a:t>
            </a:r>
            <a:r>
              <a:rPr dirty="0" sz="14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is</a:t>
            </a:r>
            <a:r>
              <a:rPr dirty="0" sz="14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how</a:t>
            </a:r>
            <a:r>
              <a:rPr dirty="0" sz="14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lasting</a:t>
            </a:r>
            <a:r>
              <a:rPr dirty="0" sz="14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audience</a:t>
            </a:r>
            <a:r>
              <a:rPr dirty="0" sz="1400" spc="10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relationships</a:t>
            </a:r>
            <a:r>
              <a:rPr dirty="0" sz="1400" spc="11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are</a:t>
            </a:r>
            <a:r>
              <a:rPr dirty="0" sz="1400" spc="10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formed. This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is</a:t>
            </a:r>
            <a:r>
              <a:rPr dirty="0" sz="1400" spc="60">
                <a:solidFill>
                  <a:srgbClr val="091F43"/>
                </a:solidFill>
                <a:latin typeface="Arial"/>
                <a:cs typeface="Arial"/>
              </a:rPr>
              <a:t> the </a:t>
            </a:r>
            <a:r>
              <a:rPr dirty="0" sz="1400" spc="50">
                <a:solidFill>
                  <a:srgbClr val="091F43"/>
                </a:solidFill>
                <a:latin typeface="Arial"/>
                <a:cs typeface="Arial"/>
              </a:rPr>
              <a:t>clarity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every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business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leader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strives</a:t>
            </a:r>
            <a:r>
              <a:rPr dirty="0" sz="1400" spc="6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091F43"/>
                </a:solidFill>
                <a:latin typeface="Arial"/>
                <a:cs typeface="Arial"/>
              </a:rPr>
              <a:t>for.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-10">
                <a:solidFill>
                  <a:srgbClr val="FF4100"/>
                </a:solidFill>
                <a:latin typeface="Arial"/>
                <a:cs typeface="Arial"/>
              </a:rPr>
              <a:t>This </a:t>
            </a:r>
            <a:r>
              <a:rPr dirty="0" sz="1400">
                <a:solidFill>
                  <a:srgbClr val="FF4100"/>
                </a:solidFill>
                <a:latin typeface="Arial"/>
                <a:cs typeface="Arial"/>
              </a:rPr>
              <a:t>is</a:t>
            </a:r>
            <a:r>
              <a:rPr dirty="0" sz="1400" spc="-5">
                <a:solidFill>
                  <a:srgbClr val="FF4100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4100"/>
                </a:solidFill>
                <a:latin typeface="Arial"/>
                <a:cs typeface="Arial"/>
              </a:rPr>
              <a:t>what</a:t>
            </a:r>
            <a:r>
              <a:rPr dirty="0" sz="1400">
                <a:solidFill>
                  <a:srgbClr val="FF4100"/>
                </a:solidFill>
                <a:latin typeface="Arial"/>
                <a:cs typeface="Arial"/>
              </a:rPr>
              <a:t> Lime</a:t>
            </a:r>
            <a:r>
              <a:rPr dirty="0" sz="1400" spc="5">
                <a:solidFill>
                  <a:srgbClr val="FF4100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4100"/>
                </a:solidFill>
                <a:latin typeface="Arial"/>
                <a:cs typeface="Arial"/>
              </a:rPr>
              <a:t>Lab </a:t>
            </a:r>
            <a:r>
              <a:rPr dirty="0" sz="1400" spc="-10">
                <a:solidFill>
                  <a:srgbClr val="FF4100"/>
                </a:solidFill>
                <a:latin typeface="Arial"/>
                <a:cs typeface="Arial"/>
              </a:rPr>
              <a:t>delivers.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02849" y="414019"/>
            <a:ext cx="5489575" cy="151511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850">
                <a:solidFill>
                  <a:srgbClr val="AFD803"/>
                </a:solidFill>
              </a:rPr>
              <a:t>Who</a:t>
            </a:r>
            <a:r>
              <a:rPr dirty="0" sz="6000" spc="440">
                <a:solidFill>
                  <a:srgbClr val="AFD803"/>
                </a:solidFill>
              </a:rPr>
              <a:t> </a:t>
            </a:r>
            <a:r>
              <a:rPr dirty="0" sz="6000" spc="-1035">
                <a:solidFill>
                  <a:srgbClr val="AFD803"/>
                </a:solidFill>
              </a:rPr>
              <a:t>We</a:t>
            </a:r>
            <a:r>
              <a:rPr dirty="0" sz="6000" spc="445">
                <a:solidFill>
                  <a:srgbClr val="AFD803"/>
                </a:solidFill>
              </a:rPr>
              <a:t> </a:t>
            </a:r>
            <a:r>
              <a:rPr dirty="0" sz="6000" spc="-440">
                <a:solidFill>
                  <a:srgbClr val="AFD803"/>
                </a:solidFill>
              </a:rPr>
              <a:t>Are</a:t>
            </a:r>
            <a:endParaRPr sz="6000"/>
          </a:p>
          <a:p>
            <a:pPr marL="29209" marR="5080">
              <a:lnSpc>
                <a:spcPct val="101400"/>
              </a:lnSpc>
              <a:spcBef>
                <a:spcPts val="1120"/>
              </a:spcBef>
            </a:pP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Lime</a:t>
            </a:r>
            <a:r>
              <a:rPr dirty="0" sz="1400" spc="5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Lab</a:t>
            </a:r>
            <a:r>
              <a:rPr dirty="0" sz="14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is</a:t>
            </a:r>
            <a:r>
              <a:rPr dirty="0" sz="1400" spc="85">
                <a:solidFill>
                  <a:srgbClr val="091F43"/>
                </a:solidFill>
                <a:latin typeface="Arial"/>
                <a:cs typeface="Arial"/>
              </a:rPr>
              <a:t> a</a:t>
            </a:r>
            <a:r>
              <a:rPr dirty="0" sz="14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091F43"/>
                </a:solidFill>
                <a:latin typeface="Arial"/>
                <a:cs typeface="Arial"/>
              </a:rPr>
              <a:t>company</a:t>
            </a:r>
            <a:r>
              <a:rPr dirty="0" sz="1400" spc="7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091F43"/>
                </a:solidFill>
                <a:latin typeface="Arial"/>
                <a:cs typeface="Arial"/>
              </a:rPr>
              <a:t>based</a:t>
            </a:r>
            <a:r>
              <a:rPr dirty="0" sz="1400" spc="8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in</a:t>
            </a:r>
            <a:r>
              <a:rPr dirty="0" sz="14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Lebanon,</a:t>
            </a:r>
            <a:r>
              <a:rPr dirty="0" sz="1400" spc="8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with</a:t>
            </a:r>
            <a:r>
              <a:rPr dirty="0" sz="1400" spc="9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091F43"/>
                </a:solidFill>
                <a:latin typeface="Arial"/>
                <a:cs typeface="Arial"/>
              </a:rPr>
              <a:t>active</a:t>
            </a:r>
            <a:r>
              <a:rPr dirty="0" sz="14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presence</a:t>
            </a:r>
            <a:r>
              <a:rPr dirty="0" sz="1400" spc="7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25">
                <a:solidFill>
                  <a:srgbClr val="091F43"/>
                </a:solidFill>
                <a:latin typeface="Arial"/>
                <a:cs typeface="Arial"/>
              </a:rPr>
              <a:t>in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Jordan</a:t>
            </a:r>
            <a:r>
              <a:rPr dirty="0" sz="1400" spc="2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through</a:t>
            </a:r>
            <a:r>
              <a:rPr dirty="0" sz="1400" spc="2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joint</a:t>
            </a:r>
            <a:r>
              <a:rPr dirty="0" sz="1400" spc="2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venture</a:t>
            </a:r>
            <a:r>
              <a:rPr dirty="0" sz="1400" spc="22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91F43"/>
                </a:solidFill>
                <a:latin typeface="Arial"/>
                <a:cs typeface="Arial"/>
              </a:rPr>
              <a:t>and</a:t>
            </a:r>
            <a:r>
              <a:rPr dirty="0" sz="1400" spc="240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091F43"/>
                </a:solidFill>
                <a:latin typeface="Arial"/>
                <a:cs typeface="Arial"/>
              </a:rPr>
              <a:t>expert</a:t>
            </a:r>
            <a:r>
              <a:rPr dirty="0" sz="1400" spc="235">
                <a:solidFill>
                  <a:srgbClr val="091F43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91F43"/>
                </a:solidFill>
                <a:latin typeface="Arial"/>
                <a:cs typeface="Arial"/>
              </a:rPr>
              <a:t>collaboration.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6717792" y="1417319"/>
            <a:ext cx="5471160" cy="4718685"/>
            <a:chOff x="6717792" y="1417319"/>
            <a:chExt cx="5471160" cy="4718685"/>
          </a:xfrm>
        </p:grpSpPr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87184" y="5035296"/>
              <a:ext cx="4803648" cy="110032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17792" y="1417319"/>
              <a:ext cx="5471159" cy="37002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D3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33320" y="2447035"/>
            <a:ext cx="573786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00">
                <a:solidFill>
                  <a:srgbClr val="DC0531"/>
                </a:solidFill>
              </a:rPr>
              <a:t>Neuro</a:t>
            </a:r>
            <a:r>
              <a:rPr dirty="0" sz="5400" spc="270">
                <a:solidFill>
                  <a:srgbClr val="DC0531"/>
                </a:solidFill>
              </a:rPr>
              <a:t> </a:t>
            </a:r>
            <a:r>
              <a:rPr dirty="0" sz="5400" spc="-254">
                <a:solidFill>
                  <a:srgbClr val="DC0531"/>
                </a:solidFill>
              </a:rPr>
              <a:t>blind</a:t>
            </a:r>
            <a:r>
              <a:rPr dirty="0" sz="5400" spc="270">
                <a:solidFill>
                  <a:srgbClr val="DC0531"/>
                </a:solidFill>
              </a:rPr>
              <a:t> </a:t>
            </a:r>
            <a:r>
              <a:rPr dirty="0" sz="5400">
                <a:solidFill>
                  <a:srgbClr val="DC0531"/>
                </a:solidFill>
              </a:rPr>
              <a:t>taste</a:t>
            </a:r>
            <a:r>
              <a:rPr dirty="0" sz="5400" spc="270">
                <a:solidFill>
                  <a:srgbClr val="DC0531"/>
                </a:solidFill>
              </a:rPr>
              <a:t> </a:t>
            </a:r>
            <a:r>
              <a:rPr dirty="0" sz="5400" spc="-20">
                <a:solidFill>
                  <a:srgbClr val="DC0531"/>
                </a:solidFill>
              </a:rPr>
              <a:t>test</a:t>
            </a:r>
            <a:endParaRPr sz="5400"/>
          </a:p>
        </p:txBody>
      </p:sp>
      <p:sp>
        <p:nvSpPr>
          <p:cNvPr id="4" name="object 4" descr=""/>
          <p:cNvSpPr txBox="1"/>
          <p:nvPr/>
        </p:nvSpPr>
        <p:spPr>
          <a:xfrm>
            <a:off x="4833320" y="3428492"/>
            <a:ext cx="5585460" cy="104965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700" marR="323215">
              <a:lnSpc>
                <a:spcPts val="1989"/>
              </a:lnSpc>
              <a:spcBef>
                <a:spcPts val="305"/>
              </a:spcBef>
            </a:pPr>
            <a:r>
              <a:rPr dirty="0" sz="1800">
                <a:latin typeface="Microsoft Sans Serif"/>
                <a:cs typeface="Microsoft Sans Serif"/>
              </a:rPr>
              <a:t>Lebanon’s</a:t>
            </a:r>
            <a:r>
              <a:rPr dirty="0" sz="1800" spc="12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most</a:t>
            </a:r>
            <a:r>
              <a:rPr dirty="0" sz="1800" spc="12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iconic</a:t>
            </a:r>
            <a:r>
              <a:rPr dirty="0" sz="1800" spc="114">
                <a:latin typeface="Microsoft Sans Serif"/>
                <a:cs typeface="Microsoft Sans Serif"/>
              </a:rPr>
              <a:t> </a:t>
            </a:r>
            <a:r>
              <a:rPr dirty="0" sz="1800" spc="145">
                <a:latin typeface="Microsoft Sans Serif"/>
                <a:cs typeface="Microsoft Sans Serif"/>
              </a:rPr>
              <a:t>fast-</a:t>
            </a:r>
            <a:r>
              <a:rPr dirty="0" sz="1800" spc="110">
                <a:latin typeface="Microsoft Sans Serif"/>
                <a:cs typeface="Microsoft Sans Serif"/>
              </a:rPr>
              <a:t>food</a:t>
            </a:r>
            <a:r>
              <a:rPr dirty="0" sz="1800" spc="114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chain</a:t>
            </a:r>
            <a:r>
              <a:rPr dirty="0" sz="1800" spc="125">
                <a:latin typeface="Microsoft Sans Serif"/>
                <a:cs typeface="Microsoft Sans Serif"/>
              </a:rPr>
              <a:t> </a:t>
            </a:r>
            <a:r>
              <a:rPr dirty="0" sz="1800" spc="75">
                <a:latin typeface="Microsoft Sans Serif"/>
                <a:cs typeface="Microsoft Sans Serif"/>
              </a:rPr>
              <a:t>wanted</a:t>
            </a:r>
            <a:r>
              <a:rPr dirty="0" sz="1800" spc="114">
                <a:latin typeface="Microsoft Sans Serif"/>
                <a:cs typeface="Microsoft Sans Serif"/>
              </a:rPr>
              <a:t> </a:t>
            </a:r>
            <a:r>
              <a:rPr dirty="0" sz="1800" spc="145">
                <a:latin typeface="Microsoft Sans Serif"/>
                <a:cs typeface="Microsoft Sans Serif"/>
              </a:rPr>
              <a:t>to </a:t>
            </a:r>
            <a:r>
              <a:rPr dirty="0" sz="1800" spc="75">
                <a:latin typeface="Microsoft Sans Serif"/>
                <a:cs typeface="Microsoft Sans Serif"/>
              </a:rPr>
              <a:t>validate</a:t>
            </a:r>
            <a:r>
              <a:rPr dirty="0" sz="1800" spc="114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one</a:t>
            </a:r>
            <a:r>
              <a:rPr dirty="0" sz="1800" spc="114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essential</a:t>
            </a:r>
            <a:r>
              <a:rPr dirty="0" sz="1800" spc="110">
                <a:latin typeface="Microsoft Sans Serif"/>
                <a:cs typeface="Microsoft Sans Serif"/>
              </a:rPr>
              <a:t> </a:t>
            </a:r>
            <a:r>
              <a:rPr dirty="0" sz="1800" spc="40">
                <a:latin typeface="Microsoft Sans Serif"/>
                <a:cs typeface="Microsoft Sans Serif"/>
              </a:rPr>
              <a:t>truth: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1789"/>
              </a:lnSpc>
            </a:pPr>
            <a:r>
              <a:rPr dirty="0" sz="1800">
                <a:latin typeface="Microsoft Sans Serif"/>
                <a:cs typeface="Microsoft Sans Serif"/>
              </a:rPr>
              <a:t>Does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 spc="75">
                <a:latin typeface="Microsoft Sans Serif"/>
                <a:cs typeface="Microsoft Sans Serif"/>
              </a:rPr>
              <a:t>the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 spc="75">
                <a:latin typeface="Microsoft Sans Serif"/>
                <a:cs typeface="Microsoft Sans Serif"/>
              </a:rPr>
              <a:t>product</a:t>
            </a:r>
            <a:r>
              <a:rPr dirty="0" sz="1800" spc="6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still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win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when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 spc="75">
                <a:latin typeface="Microsoft Sans Serif"/>
                <a:cs typeface="Microsoft Sans Serif"/>
              </a:rPr>
              <a:t>the</a:t>
            </a:r>
            <a:r>
              <a:rPr dirty="0" sz="1800" spc="4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brand</a:t>
            </a:r>
            <a:r>
              <a:rPr dirty="0" sz="1800" spc="5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is</a:t>
            </a:r>
            <a:r>
              <a:rPr dirty="0" sz="1800" spc="55">
                <a:latin typeface="Microsoft Sans Serif"/>
                <a:cs typeface="Microsoft Sans Serif"/>
              </a:rPr>
              <a:t> stripped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090"/>
              </a:lnSpc>
            </a:pPr>
            <a:r>
              <a:rPr dirty="0" sz="1800" spc="60">
                <a:latin typeface="Microsoft Sans Serif"/>
                <a:cs typeface="Microsoft Sans Serif"/>
              </a:rPr>
              <a:t>away?</a:t>
            </a:r>
            <a:endParaRPr sz="1800">
              <a:latin typeface="Microsoft Sans Serif"/>
              <a:cs typeface="Microsoft Sans Serif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541627" y="1433093"/>
            <a:ext cx="3947160" cy="3898900"/>
            <a:chOff x="541627" y="1433093"/>
            <a:chExt cx="3947160" cy="3898900"/>
          </a:xfrm>
        </p:grpSpPr>
        <p:sp>
          <p:nvSpPr>
            <p:cNvPr id="6" name="object 6" descr=""/>
            <p:cNvSpPr/>
            <p:nvPr/>
          </p:nvSpPr>
          <p:spPr>
            <a:xfrm>
              <a:off x="547977" y="1439443"/>
              <a:ext cx="3934460" cy="3886200"/>
            </a:xfrm>
            <a:custGeom>
              <a:avLst/>
              <a:gdLst/>
              <a:ahLst/>
              <a:cxnLst/>
              <a:rect l="l" t="t" r="r" b="b"/>
              <a:pathLst>
                <a:path w="3934460" h="3886200">
                  <a:moveTo>
                    <a:pt x="1967114" y="0"/>
                  </a:moveTo>
                  <a:lnTo>
                    <a:pt x="1918609" y="579"/>
                  </a:lnTo>
                  <a:lnTo>
                    <a:pt x="1870392" y="2307"/>
                  </a:lnTo>
                  <a:lnTo>
                    <a:pt x="1822476" y="5172"/>
                  </a:lnTo>
                  <a:lnTo>
                    <a:pt x="1774877" y="9160"/>
                  </a:lnTo>
                  <a:lnTo>
                    <a:pt x="1727606" y="14257"/>
                  </a:lnTo>
                  <a:lnTo>
                    <a:pt x="1680677" y="20451"/>
                  </a:lnTo>
                  <a:lnTo>
                    <a:pt x="1634104" y="27727"/>
                  </a:lnTo>
                  <a:lnTo>
                    <a:pt x="1587900" y="36073"/>
                  </a:lnTo>
                  <a:lnTo>
                    <a:pt x="1542079" y="45476"/>
                  </a:lnTo>
                  <a:lnTo>
                    <a:pt x="1496654" y="55922"/>
                  </a:lnTo>
                  <a:lnTo>
                    <a:pt x="1451639" y="67397"/>
                  </a:lnTo>
                  <a:lnTo>
                    <a:pt x="1407046" y="79889"/>
                  </a:lnTo>
                  <a:lnTo>
                    <a:pt x="1362891" y="93384"/>
                  </a:lnTo>
                  <a:lnTo>
                    <a:pt x="1319185" y="107869"/>
                  </a:lnTo>
                  <a:lnTo>
                    <a:pt x="1275942" y="123330"/>
                  </a:lnTo>
                  <a:lnTo>
                    <a:pt x="1233177" y="139755"/>
                  </a:lnTo>
                  <a:lnTo>
                    <a:pt x="1190902" y="157130"/>
                  </a:lnTo>
                  <a:lnTo>
                    <a:pt x="1149131" y="175441"/>
                  </a:lnTo>
                  <a:lnTo>
                    <a:pt x="1107877" y="194676"/>
                  </a:lnTo>
                  <a:lnTo>
                    <a:pt x="1067154" y="214821"/>
                  </a:lnTo>
                  <a:lnTo>
                    <a:pt x="1026975" y="235862"/>
                  </a:lnTo>
                  <a:lnTo>
                    <a:pt x="987354" y="257787"/>
                  </a:lnTo>
                  <a:lnTo>
                    <a:pt x="948304" y="280582"/>
                  </a:lnTo>
                  <a:lnTo>
                    <a:pt x="909839" y="304234"/>
                  </a:lnTo>
                  <a:lnTo>
                    <a:pt x="871972" y="328730"/>
                  </a:lnTo>
                  <a:lnTo>
                    <a:pt x="834717" y="354055"/>
                  </a:lnTo>
                  <a:lnTo>
                    <a:pt x="798086" y="380198"/>
                  </a:lnTo>
                  <a:lnTo>
                    <a:pt x="762094" y="407144"/>
                  </a:lnTo>
                  <a:lnTo>
                    <a:pt x="726754" y="434881"/>
                  </a:lnTo>
                  <a:lnTo>
                    <a:pt x="692080" y="463395"/>
                  </a:lnTo>
                  <a:lnTo>
                    <a:pt x="658084" y="492672"/>
                  </a:lnTo>
                  <a:lnTo>
                    <a:pt x="624781" y="522700"/>
                  </a:lnTo>
                  <a:lnTo>
                    <a:pt x="592184" y="553465"/>
                  </a:lnTo>
                  <a:lnTo>
                    <a:pt x="560306" y="584954"/>
                  </a:lnTo>
                  <a:lnTo>
                    <a:pt x="529160" y="617153"/>
                  </a:lnTo>
                  <a:lnTo>
                    <a:pt x="498761" y="650050"/>
                  </a:lnTo>
                  <a:lnTo>
                    <a:pt x="469122" y="683631"/>
                  </a:lnTo>
                  <a:lnTo>
                    <a:pt x="440256" y="717882"/>
                  </a:lnTo>
                  <a:lnTo>
                    <a:pt x="412176" y="752790"/>
                  </a:lnTo>
                  <a:lnTo>
                    <a:pt x="384897" y="788343"/>
                  </a:lnTo>
                  <a:lnTo>
                    <a:pt x="358431" y="824526"/>
                  </a:lnTo>
                  <a:lnTo>
                    <a:pt x="332793" y="861327"/>
                  </a:lnTo>
                  <a:lnTo>
                    <a:pt x="307994" y="898731"/>
                  </a:lnTo>
                  <a:lnTo>
                    <a:pt x="284050" y="936727"/>
                  </a:lnTo>
                  <a:lnTo>
                    <a:pt x="260973" y="975300"/>
                  </a:lnTo>
                  <a:lnTo>
                    <a:pt x="238777" y="1014438"/>
                  </a:lnTo>
                  <a:lnTo>
                    <a:pt x="217476" y="1054126"/>
                  </a:lnTo>
                  <a:lnTo>
                    <a:pt x="197082" y="1094352"/>
                  </a:lnTo>
                  <a:lnTo>
                    <a:pt x="177610" y="1135102"/>
                  </a:lnTo>
                  <a:lnTo>
                    <a:pt x="159072" y="1176363"/>
                  </a:lnTo>
                  <a:lnTo>
                    <a:pt x="141482" y="1218122"/>
                  </a:lnTo>
                  <a:lnTo>
                    <a:pt x="124855" y="1260365"/>
                  </a:lnTo>
                  <a:lnTo>
                    <a:pt x="109202" y="1303080"/>
                  </a:lnTo>
                  <a:lnTo>
                    <a:pt x="94538" y="1346252"/>
                  </a:lnTo>
                  <a:lnTo>
                    <a:pt x="80876" y="1389868"/>
                  </a:lnTo>
                  <a:lnTo>
                    <a:pt x="68230" y="1433916"/>
                  </a:lnTo>
                  <a:lnTo>
                    <a:pt x="56613" y="1478382"/>
                  </a:lnTo>
                  <a:lnTo>
                    <a:pt x="46038" y="1523253"/>
                  </a:lnTo>
                  <a:lnTo>
                    <a:pt x="36519" y="1568514"/>
                  </a:lnTo>
                  <a:lnTo>
                    <a:pt x="28070" y="1614154"/>
                  </a:lnTo>
                  <a:lnTo>
                    <a:pt x="20703" y="1660158"/>
                  </a:lnTo>
                  <a:lnTo>
                    <a:pt x="14433" y="1706514"/>
                  </a:lnTo>
                  <a:lnTo>
                    <a:pt x="9273" y="1753208"/>
                  </a:lnTo>
                  <a:lnTo>
                    <a:pt x="5236" y="1800227"/>
                  </a:lnTo>
                  <a:lnTo>
                    <a:pt x="2336" y="1847557"/>
                  </a:lnTo>
                  <a:lnTo>
                    <a:pt x="586" y="1895185"/>
                  </a:lnTo>
                  <a:lnTo>
                    <a:pt x="0" y="1943098"/>
                  </a:lnTo>
                  <a:lnTo>
                    <a:pt x="586" y="1991011"/>
                  </a:lnTo>
                  <a:lnTo>
                    <a:pt x="2336" y="2038640"/>
                  </a:lnTo>
                  <a:lnTo>
                    <a:pt x="5236" y="2085970"/>
                  </a:lnTo>
                  <a:lnTo>
                    <a:pt x="9273" y="2132989"/>
                  </a:lnTo>
                  <a:lnTo>
                    <a:pt x="14433" y="2179683"/>
                  </a:lnTo>
                  <a:lnTo>
                    <a:pt x="20703" y="2226038"/>
                  </a:lnTo>
                  <a:lnTo>
                    <a:pt x="28070" y="2272043"/>
                  </a:lnTo>
                  <a:lnTo>
                    <a:pt x="36519" y="2317683"/>
                  </a:lnTo>
                  <a:lnTo>
                    <a:pt x="46038" y="2362944"/>
                  </a:lnTo>
                  <a:lnTo>
                    <a:pt x="56613" y="2407815"/>
                  </a:lnTo>
                  <a:lnTo>
                    <a:pt x="68230" y="2452281"/>
                  </a:lnTo>
                  <a:lnTo>
                    <a:pt x="80876" y="2496329"/>
                  </a:lnTo>
                  <a:lnTo>
                    <a:pt x="94538" y="2539945"/>
                  </a:lnTo>
                  <a:lnTo>
                    <a:pt x="109202" y="2583118"/>
                  </a:lnTo>
                  <a:lnTo>
                    <a:pt x="124855" y="2625832"/>
                  </a:lnTo>
                  <a:lnTo>
                    <a:pt x="141482" y="2668075"/>
                  </a:lnTo>
                  <a:lnTo>
                    <a:pt x="159072" y="2709834"/>
                  </a:lnTo>
                  <a:lnTo>
                    <a:pt x="177610" y="2751095"/>
                  </a:lnTo>
                  <a:lnTo>
                    <a:pt x="197082" y="2791846"/>
                  </a:lnTo>
                  <a:lnTo>
                    <a:pt x="217476" y="2832072"/>
                  </a:lnTo>
                  <a:lnTo>
                    <a:pt x="238777" y="2871760"/>
                  </a:lnTo>
                  <a:lnTo>
                    <a:pt x="260973" y="2910897"/>
                  </a:lnTo>
                  <a:lnTo>
                    <a:pt x="284050" y="2949470"/>
                  </a:lnTo>
                  <a:lnTo>
                    <a:pt x="307994" y="2987466"/>
                  </a:lnTo>
                  <a:lnTo>
                    <a:pt x="332793" y="3024871"/>
                  </a:lnTo>
                  <a:lnTo>
                    <a:pt x="358431" y="3061671"/>
                  </a:lnTo>
                  <a:lnTo>
                    <a:pt x="384897" y="3097855"/>
                  </a:lnTo>
                  <a:lnTo>
                    <a:pt x="412176" y="3133407"/>
                  </a:lnTo>
                  <a:lnTo>
                    <a:pt x="440256" y="3168316"/>
                  </a:lnTo>
                  <a:lnTo>
                    <a:pt x="469122" y="3202567"/>
                  </a:lnTo>
                  <a:lnTo>
                    <a:pt x="498761" y="3236147"/>
                  </a:lnTo>
                  <a:lnTo>
                    <a:pt x="529160" y="3269044"/>
                  </a:lnTo>
                  <a:lnTo>
                    <a:pt x="560306" y="3301243"/>
                  </a:lnTo>
                  <a:lnTo>
                    <a:pt x="592184" y="3332732"/>
                  </a:lnTo>
                  <a:lnTo>
                    <a:pt x="624781" y="3363497"/>
                  </a:lnTo>
                  <a:lnTo>
                    <a:pt x="658084" y="3393525"/>
                  </a:lnTo>
                  <a:lnTo>
                    <a:pt x="692080" y="3422803"/>
                  </a:lnTo>
                  <a:lnTo>
                    <a:pt x="726754" y="3451316"/>
                  </a:lnTo>
                  <a:lnTo>
                    <a:pt x="762094" y="3479053"/>
                  </a:lnTo>
                  <a:lnTo>
                    <a:pt x="798086" y="3506000"/>
                  </a:lnTo>
                  <a:lnTo>
                    <a:pt x="834717" y="3532142"/>
                  </a:lnTo>
                  <a:lnTo>
                    <a:pt x="871972" y="3557468"/>
                  </a:lnTo>
                  <a:lnTo>
                    <a:pt x="909839" y="3581963"/>
                  </a:lnTo>
                  <a:lnTo>
                    <a:pt x="948304" y="3605615"/>
                  </a:lnTo>
                  <a:lnTo>
                    <a:pt x="987354" y="3628411"/>
                  </a:lnTo>
                  <a:lnTo>
                    <a:pt x="1026975" y="3650336"/>
                  </a:lnTo>
                  <a:lnTo>
                    <a:pt x="1067154" y="3671377"/>
                  </a:lnTo>
                  <a:lnTo>
                    <a:pt x="1107877" y="3691522"/>
                  </a:lnTo>
                  <a:lnTo>
                    <a:pt x="1149131" y="3710757"/>
                  </a:lnTo>
                  <a:lnTo>
                    <a:pt x="1190902" y="3729068"/>
                  </a:lnTo>
                  <a:lnTo>
                    <a:pt x="1233177" y="3746443"/>
                  </a:lnTo>
                  <a:lnTo>
                    <a:pt x="1275942" y="3762867"/>
                  </a:lnTo>
                  <a:lnTo>
                    <a:pt x="1319185" y="3778329"/>
                  </a:lnTo>
                  <a:lnTo>
                    <a:pt x="1362891" y="3792814"/>
                  </a:lnTo>
                  <a:lnTo>
                    <a:pt x="1407046" y="3806309"/>
                  </a:lnTo>
                  <a:lnTo>
                    <a:pt x="1451639" y="3818801"/>
                  </a:lnTo>
                  <a:lnTo>
                    <a:pt x="1496654" y="3830276"/>
                  </a:lnTo>
                  <a:lnTo>
                    <a:pt x="1542079" y="3840722"/>
                  </a:lnTo>
                  <a:lnTo>
                    <a:pt x="1587900" y="3850124"/>
                  </a:lnTo>
                  <a:lnTo>
                    <a:pt x="1634104" y="3858470"/>
                  </a:lnTo>
                  <a:lnTo>
                    <a:pt x="1680677" y="3865747"/>
                  </a:lnTo>
                  <a:lnTo>
                    <a:pt x="1727606" y="3871941"/>
                  </a:lnTo>
                  <a:lnTo>
                    <a:pt x="1774877" y="3877038"/>
                  </a:lnTo>
                  <a:lnTo>
                    <a:pt x="1822476" y="3881026"/>
                  </a:lnTo>
                  <a:lnTo>
                    <a:pt x="1870392" y="3883890"/>
                  </a:lnTo>
                  <a:lnTo>
                    <a:pt x="1918609" y="3885619"/>
                  </a:lnTo>
                  <a:lnTo>
                    <a:pt x="1967114" y="3886198"/>
                  </a:lnTo>
                  <a:lnTo>
                    <a:pt x="2015619" y="3885619"/>
                  </a:lnTo>
                  <a:lnTo>
                    <a:pt x="2063836" y="3883890"/>
                  </a:lnTo>
                  <a:lnTo>
                    <a:pt x="2111751" y="3881026"/>
                  </a:lnTo>
                  <a:lnTo>
                    <a:pt x="2159351" y="3877038"/>
                  </a:lnTo>
                  <a:lnTo>
                    <a:pt x="2206622" y="3871941"/>
                  </a:lnTo>
                  <a:lnTo>
                    <a:pt x="2253551" y="3865747"/>
                  </a:lnTo>
                  <a:lnTo>
                    <a:pt x="2300124" y="3858470"/>
                  </a:lnTo>
                  <a:lnTo>
                    <a:pt x="2346328" y="3850124"/>
                  </a:lnTo>
                  <a:lnTo>
                    <a:pt x="2392149" y="3840722"/>
                  </a:lnTo>
                  <a:lnTo>
                    <a:pt x="2437574" y="3830276"/>
                  </a:lnTo>
                  <a:lnTo>
                    <a:pt x="2482589" y="3818801"/>
                  </a:lnTo>
                  <a:lnTo>
                    <a:pt x="2527181" y="3806309"/>
                  </a:lnTo>
                  <a:lnTo>
                    <a:pt x="2571337" y="3792814"/>
                  </a:lnTo>
                  <a:lnTo>
                    <a:pt x="2615043" y="3778329"/>
                  </a:lnTo>
                  <a:lnTo>
                    <a:pt x="2658285" y="3762867"/>
                  </a:lnTo>
                  <a:lnTo>
                    <a:pt x="2701051" y="3746443"/>
                  </a:lnTo>
                  <a:lnTo>
                    <a:pt x="2743326" y="3729068"/>
                  </a:lnTo>
                  <a:lnTo>
                    <a:pt x="2785097" y="3710757"/>
                  </a:lnTo>
                  <a:lnTo>
                    <a:pt x="2826351" y="3691522"/>
                  </a:lnTo>
                  <a:lnTo>
                    <a:pt x="2867074" y="3671377"/>
                  </a:lnTo>
                  <a:lnTo>
                    <a:pt x="2907253" y="3650336"/>
                  </a:lnTo>
                  <a:lnTo>
                    <a:pt x="2946874" y="3628411"/>
                  </a:lnTo>
                  <a:lnTo>
                    <a:pt x="2985923" y="3605615"/>
                  </a:lnTo>
                  <a:lnTo>
                    <a:pt x="3024389" y="3581963"/>
                  </a:lnTo>
                  <a:lnTo>
                    <a:pt x="3062256" y="3557468"/>
                  </a:lnTo>
                  <a:lnTo>
                    <a:pt x="3099511" y="3532142"/>
                  </a:lnTo>
                  <a:lnTo>
                    <a:pt x="3136142" y="3506000"/>
                  </a:lnTo>
                  <a:lnTo>
                    <a:pt x="3172134" y="3479053"/>
                  </a:lnTo>
                  <a:lnTo>
                    <a:pt x="3207474" y="3451316"/>
                  </a:lnTo>
                  <a:lnTo>
                    <a:pt x="3242148" y="3422803"/>
                  </a:lnTo>
                  <a:lnTo>
                    <a:pt x="3276144" y="3393525"/>
                  </a:lnTo>
                  <a:lnTo>
                    <a:pt x="3309447" y="3363497"/>
                  </a:lnTo>
                  <a:lnTo>
                    <a:pt x="3342044" y="3332732"/>
                  </a:lnTo>
                  <a:lnTo>
                    <a:pt x="3373922" y="3301243"/>
                  </a:lnTo>
                  <a:lnTo>
                    <a:pt x="3405067" y="3269044"/>
                  </a:lnTo>
                  <a:lnTo>
                    <a:pt x="3435466" y="3236147"/>
                  </a:lnTo>
                  <a:lnTo>
                    <a:pt x="3465106" y="3202567"/>
                  </a:lnTo>
                  <a:lnTo>
                    <a:pt x="3493972" y="3168316"/>
                  </a:lnTo>
                  <a:lnTo>
                    <a:pt x="3522051" y="3133407"/>
                  </a:lnTo>
                  <a:lnTo>
                    <a:pt x="3549331" y="3097855"/>
                  </a:lnTo>
                  <a:lnTo>
                    <a:pt x="3575797" y="3061671"/>
                  </a:lnTo>
                  <a:lnTo>
                    <a:pt x="3601435" y="3024871"/>
                  </a:lnTo>
                  <a:lnTo>
                    <a:pt x="3626234" y="2987466"/>
                  </a:lnTo>
                  <a:lnTo>
                    <a:pt x="3650178" y="2949470"/>
                  </a:lnTo>
                  <a:lnTo>
                    <a:pt x="3673255" y="2910897"/>
                  </a:lnTo>
                  <a:lnTo>
                    <a:pt x="3695451" y="2871760"/>
                  </a:lnTo>
                  <a:lnTo>
                    <a:pt x="3716752" y="2832072"/>
                  </a:lnTo>
                  <a:lnTo>
                    <a:pt x="3737146" y="2791846"/>
                  </a:lnTo>
                  <a:lnTo>
                    <a:pt x="3756618" y="2751095"/>
                  </a:lnTo>
                  <a:lnTo>
                    <a:pt x="3775156" y="2709834"/>
                  </a:lnTo>
                  <a:lnTo>
                    <a:pt x="3792745" y="2668075"/>
                  </a:lnTo>
                  <a:lnTo>
                    <a:pt x="3809373" y="2625832"/>
                  </a:lnTo>
                  <a:lnTo>
                    <a:pt x="3825026" y="2583118"/>
                  </a:lnTo>
                  <a:lnTo>
                    <a:pt x="3839690" y="2539945"/>
                  </a:lnTo>
                  <a:lnTo>
                    <a:pt x="3853351" y="2496329"/>
                  </a:lnTo>
                  <a:lnTo>
                    <a:pt x="3865998" y="2452281"/>
                  </a:lnTo>
                  <a:lnTo>
                    <a:pt x="3877615" y="2407815"/>
                  </a:lnTo>
                  <a:lnTo>
                    <a:pt x="3888190" y="2362944"/>
                  </a:lnTo>
                  <a:lnTo>
                    <a:pt x="3897709" y="2317683"/>
                  </a:lnTo>
                  <a:lnTo>
                    <a:pt x="3906158" y="2272043"/>
                  </a:lnTo>
                  <a:lnTo>
                    <a:pt x="3913524" y="2226038"/>
                  </a:lnTo>
                  <a:lnTo>
                    <a:pt x="3919794" y="2179683"/>
                  </a:lnTo>
                  <a:lnTo>
                    <a:pt x="3924955" y="2132989"/>
                  </a:lnTo>
                  <a:lnTo>
                    <a:pt x="3928992" y="2085970"/>
                  </a:lnTo>
                  <a:lnTo>
                    <a:pt x="3931892" y="2038640"/>
                  </a:lnTo>
                  <a:lnTo>
                    <a:pt x="3933642" y="1991011"/>
                  </a:lnTo>
                  <a:lnTo>
                    <a:pt x="3934228" y="1943098"/>
                  </a:lnTo>
                  <a:lnTo>
                    <a:pt x="3933642" y="1895185"/>
                  </a:lnTo>
                  <a:lnTo>
                    <a:pt x="3931892" y="1847557"/>
                  </a:lnTo>
                  <a:lnTo>
                    <a:pt x="3928992" y="1800227"/>
                  </a:lnTo>
                  <a:lnTo>
                    <a:pt x="3924955" y="1753208"/>
                  </a:lnTo>
                  <a:lnTo>
                    <a:pt x="3919794" y="1706514"/>
                  </a:lnTo>
                  <a:lnTo>
                    <a:pt x="3913524" y="1660158"/>
                  </a:lnTo>
                  <a:lnTo>
                    <a:pt x="3906158" y="1614154"/>
                  </a:lnTo>
                  <a:lnTo>
                    <a:pt x="3897709" y="1568514"/>
                  </a:lnTo>
                  <a:lnTo>
                    <a:pt x="3888190" y="1523253"/>
                  </a:lnTo>
                  <a:lnTo>
                    <a:pt x="3877615" y="1478382"/>
                  </a:lnTo>
                  <a:lnTo>
                    <a:pt x="3865998" y="1433916"/>
                  </a:lnTo>
                  <a:lnTo>
                    <a:pt x="3853351" y="1389868"/>
                  </a:lnTo>
                  <a:lnTo>
                    <a:pt x="3839690" y="1346252"/>
                  </a:lnTo>
                  <a:lnTo>
                    <a:pt x="3825026" y="1303080"/>
                  </a:lnTo>
                  <a:lnTo>
                    <a:pt x="3809373" y="1260365"/>
                  </a:lnTo>
                  <a:lnTo>
                    <a:pt x="3792745" y="1218122"/>
                  </a:lnTo>
                  <a:lnTo>
                    <a:pt x="3775156" y="1176363"/>
                  </a:lnTo>
                  <a:lnTo>
                    <a:pt x="3756618" y="1135102"/>
                  </a:lnTo>
                  <a:lnTo>
                    <a:pt x="3737146" y="1094352"/>
                  </a:lnTo>
                  <a:lnTo>
                    <a:pt x="3716752" y="1054126"/>
                  </a:lnTo>
                  <a:lnTo>
                    <a:pt x="3695451" y="1014438"/>
                  </a:lnTo>
                  <a:lnTo>
                    <a:pt x="3673255" y="975300"/>
                  </a:lnTo>
                  <a:lnTo>
                    <a:pt x="3650178" y="936727"/>
                  </a:lnTo>
                  <a:lnTo>
                    <a:pt x="3626234" y="898731"/>
                  </a:lnTo>
                  <a:lnTo>
                    <a:pt x="3601435" y="861327"/>
                  </a:lnTo>
                  <a:lnTo>
                    <a:pt x="3575797" y="824526"/>
                  </a:lnTo>
                  <a:lnTo>
                    <a:pt x="3549331" y="788343"/>
                  </a:lnTo>
                  <a:lnTo>
                    <a:pt x="3522051" y="752790"/>
                  </a:lnTo>
                  <a:lnTo>
                    <a:pt x="3493972" y="717882"/>
                  </a:lnTo>
                  <a:lnTo>
                    <a:pt x="3465106" y="683631"/>
                  </a:lnTo>
                  <a:lnTo>
                    <a:pt x="3435466" y="650050"/>
                  </a:lnTo>
                  <a:lnTo>
                    <a:pt x="3405067" y="617153"/>
                  </a:lnTo>
                  <a:lnTo>
                    <a:pt x="3373922" y="584954"/>
                  </a:lnTo>
                  <a:lnTo>
                    <a:pt x="3342044" y="553465"/>
                  </a:lnTo>
                  <a:lnTo>
                    <a:pt x="3309447" y="522700"/>
                  </a:lnTo>
                  <a:lnTo>
                    <a:pt x="3276144" y="492672"/>
                  </a:lnTo>
                  <a:lnTo>
                    <a:pt x="3242148" y="463395"/>
                  </a:lnTo>
                  <a:lnTo>
                    <a:pt x="3207474" y="434881"/>
                  </a:lnTo>
                  <a:lnTo>
                    <a:pt x="3172134" y="407144"/>
                  </a:lnTo>
                  <a:lnTo>
                    <a:pt x="3136142" y="380198"/>
                  </a:lnTo>
                  <a:lnTo>
                    <a:pt x="3099511" y="354055"/>
                  </a:lnTo>
                  <a:lnTo>
                    <a:pt x="3062256" y="328730"/>
                  </a:lnTo>
                  <a:lnTo>
                    <a:pt x="3024389" y="304234"/>
                  </a:lnTo>
                  <a:lnTo>
                    <a:pt x="2985923" y="280582"/>
                  </a:lnTo>
                  <a:lnTo>
                    <a:pt x="2946874" y="257787"/>
                  </a:lnTo>
                  <a:lnTo>
                    <a:pt x="2907253" y="235862"/>
                  </a:lnTo>
                  <a:lnTo>
                    <a:pt x="2867074" y="214821"/>
                  </a:lnTo>
                  <a:lnTo>
                    <a:pt x="2826351" y="194676"/>
                  </a:lnTo>
                  <a:lnTo>
                    <a:pt x="2785097" y="175441"/>
                  </a:lnTo>
                  <a:lnTo>
                    <a:pt x="2743326" y="157130"/>
                  </a:lnTo>
                  <a:lnTo>
                    <a:pt x="2701051" y="139755"/>
                  </a:lnTo>
                  <a:lnTo>
                    <a:pt x="2658285" y="123330"/>
                  </a:lnTo>
                  <a:lnTo>
                    <a:pt x="2615043" y="107869"/>
                  </a:lnTo>
                  <a:lnTo>
                    <a:pt x="2571337" y="93384"/>
                  </a:lnTo>
                  <a:lnTo>
                    <a:pt x="2527181" y="79889"/>
                  </a:lnTo>
                  <a:lnTo>
                    <a:pt x="2482589" y="67397"/>
                  </a:lnTo>
                  <a:lnTo>
                    <a:pt x="2437574" y="55922"/>
                  </a:lnTo>
                  <a:lnTo>
                    <a:pt x="2392149" y="45476"/>
                  </a:lnTo>
                  <a:lnTo>
                    <a:pt x="2346328" y="36073"/>
                  </a:lnTo>
                  <a:lnTo>
                    <a:pt x="2300124" y="27727"/>
                  </a:lnTo>
                  <a:lnTo>
                    <a:pt x="2253551" y="20451"/>
                  </a:lnTo>
                  <a:lnTo>
                    <a:pt x="2206622" y="14257"/>
                  </a:lnTo>
                  <a:lnTo>
                    <a:pt x="2159351" y="9160"/>
                  </a:lnTo>
                  <a:lnTo>
                    <a:pt x="2111751" y="5172"/>
                  </a:lnTo>
                  <a:lnTo>
                    <a:pt x="2063836" y="2307"/>
                  </a:lnTo>
                  <a:lnTo>
                    <a:pt x="2015619" y="579"/>
                  </a:lnTo>
                  <a:lnTo>
                    <a:pt x="19671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47977" y="1439443"/>
              <a:ext cx="3934460" cy="3886200"/>
            </a:xfrm>
            <a:custGeom>
              <a:avLst/>
              <a:gdLst/>
              <a:ahLst/>
              <a:cxnLst/>
              <a:rect l="l" t="t" r="r" b="b"/>
              <a:pathLst>
                <a:path w="3934460" h="3886200">
                  <a:moveTo>
                    <a:pt x="0" y="1943100"/>
                  </a:moveTo>
                  <a:lnTo>
                    <a:pt x="586" y="1895186"/>
                  </a:lnTo>
                  <a:lnTo>
                    <a:pt x="2336" y="1847558"/>
                  </a:lnTo>
                  <a:lnTo>
                    <a:pt x="5236" y="1800228"/>
                  </a:lnTo>
                  <a:lnTo>
                    <a:pt x="9273" y="1753209"/>
                  </a:lnTo>
                  <a:lnTo>
                    <a:pt x="14433" y="1706515"/>
                  </a:lnTo>
                  <a:lnTo>
                    <a:pt x="20703" y="1660159"/>
                  </a:lnTo>
                  <a:lnTo>
                    <a:pt x="28070" y="1614155"/>
                  </a:lnTo>
                  <a:lnTo>
                    <a:pt x="36519" y="1568515"/>
                  </a:lnTo>
                  <a:lnTo>
                    <a:pt x="46038" y="1523253"/>
                  </a:lnTo>
                  <a:lnTo>
                    <a:pt x="56613" y="1478383"/>
                  </a:lnTo>
                  <a:lnTo>
                    <a:pt x="68230" y="1433917"/>
                  </a:lnTo>
                  <a:lnTo>
                    <a:pt x="80876" y="1389869"/>
                  </a:lnTo>
                  <a:lnTo>
                    <a:pt x="94538" y="1346253"/>
                  </a:lnTo>
                  <a:lnTo>
                    <a:pt x="109202" y="1303080"/>
                  </a:lnTo>
                  <a:lnTo>
                    <a:pt x="124855" y="1260366"/>
                  </a:lnTo>
                  <a:lnTo>
                    <a:pt x="141482" y="1218123"/>
                  </a:lnTo>
                  <a:lnTo>
                    <a:pt x="159072" y="1176364"/>
                  </a:lnTo>
                  <a:lnTo>
                    <a:pt x="177610" y="1135102"/>
                  </a:lnTo>
                  <a:lnTo>
                    <a:pt x="197082" y="1094352"/>
                  </a:lnTo>
                  <a:lnTo>
                    <a:pt x="217476" y="1054126"/>
                  </a:lnTo>
                  <a:lnTo>
                    <a:pt x="238777" y="1014438"/>
                  </a:lnTo>
                  <a:lnTo>
                    <a:pt x="260973" y="975301"/>
                  </a:lnTo>
                  <a:lnTo>
                    <a:pt x="284050" y="936728"/>
                  </a:lnTo>
                  <a:lnTo>
                    <a:pt x="307994" y="898732"/>
                  </a:lnTo>
                  <a:lnTo>
                    <a:pt x="332793" y="861327"/>
                  </a:lnTo>
                  <a:lnTo>
                    <a:pt x="358431" y="824526"/>
                  </a:lnTo>
                  <a:lnTo>
                    <a:pt x="384897" y="788343"/>
                  </a:lnTo>
                  <a:lnTo>
                    <a:pt x="412176" y="752791"/>
                  </a:lnTo>
                  <a:lnTo>
                    <a:pt x="440256" y="717882"/>
                  </a:lnTo>
                  <a:lnTo>
                    <a:pt x="469122" y="683631"/>
                  </a:lnTo>
                  <a:lnTo>
                    <a:pt x="498761" y="650050"/>
                  </a:lnTo>
                  <a:lnTo>
                    <a:pt x="529160" y="617154"/>
                  </a:lnTo>
                  <a:lnTo>
                    <a:pt x="560306" y="584954"/>
                  </a:lnTo>
                  <a:lnTo>
                    <a:pt x="592184" y="553465"/>
                  </a:lnTo>
                  <a:lnTo>
                    <a:pt x="624781" y="522700"/>
                  </a:lnTo>
                  <a:lnTo>
                    <a:pt x="658084" y="492673"/>
                  </a:lnTo>
                  <a:lnTo>
                    <a:pt x="692080" y="463395"/>
                  </a:lnTo>
                  <a:lnTo>
                    <a:pt x="726754" y="434881"/>
                  </a:lnTo>
                  <a:lnTo>
                    <a:pt x="762094" y="407145"/>
                  </a:lnTo>
                  <a:lnTo>
                    <a:pt x="798086" y="380198"/>
                  </a:lnTo>
                  <a:lnTo>
                    <a:pt x="834717" y="354056"/>
                  </a:lnTo>
                  <a:lnTo>
                    <a:pt x="871972" y="328730"/>
                  </a:lnTo>
                  <a:lnTo>
                    <a:pt x="909839" y="304234"/>
                  </a:lnTo>
                  <a:lnTo>
                    <a:pt x="948304" y="280582"/>
                  </a:lnTo>
                  <a:lnTo>
                    <a:pt x="987354" y="257787"/>
                  </a:lnTo>
                  <a:lnTo>
                    <a:pt x="1026975" y="235862"/>
                  </a:lnTo>
                  <a:lnTo>
                    <a:pt x="1067154" y="214821"/>
                  </a:lnTo>
                  <a:lnTo>
                    <a:pt x="1107877" y="194676"/>
                  </a:lnTo>
                  <a:lnTo>
                    <a:pt x="1149131" y="175441"/>
                  </a:lnTo>
                  <a:lnTo>
                    <a:pt x="1190902" y="157130"/>
                  </a:lnTo>
                  <a:lnTo>
                    <a:pt x="1233177" y="139755"/>
                  </a:lnTo>
                  <a:lnTo>
                    <a:pt x="1275942" y="123330"/>
                  </a:lnTo>
                  <a:lnTo>
                    <a:pt x="1319185" y="107869"/>
                  </a:lnTo>
                  <a:lnTo>
                    <a:pt x="1362890" y="93384"/>
                  </a:lnTo>
                  <a:lnTo>
                    <a:pt x="1407046" y="79889"/>
                  </a:lnTo>
                  <a:lnTo>
                    <a:pt x="1451639" y="67397"/>
                  </a:lnTo>
                  <a:lnTo>
                    <a:pt x="1496654" y="55922"/>
                  </a:lnTo>
                  <a:lnTo>
                    <a:pt x="1542079" y="45476"/>
                  </a:lnTo>
                  <a:lnTo>
                    <a:pt x="1587900" y="36073"/>
                  </a:lnTo>
                  <a:lnTo>
                    <a:pt x="1634104" y="27727"/>
                  </a:lnTo>
                  <a:lnTo>
                    <a:pt x="1680677" y="20451"/>
                  </a:lnTo>
                  <a:lnTo>
                    <a:pt x="1727605" y="14257"/>
                  </a:lnTo>
                  <a:lnTo>
                    <a:pt x="1774876" y="9160"/>
                  </a:lnTo>
                  <a:lnTo>
                    <a:pt x="1822476" y="5172"/>
                  </a:lnTo>
                  <a:lnTo>
                    <a:pt x="1870391" y="2307"/>
                  </a:lnTo>
                  <a:lnTo>
                    <a:pt x="1918608" y="579"/>
                  </a:lnTo>
                  <a:lnTo>
                    <a:pt x="1967114" y="0"/>
                  </a:lnTo>
                  <a:lnTo>
                    <a:pt x="2015619" y="579"/>
                  </a:lnTo>
                  <a:lnTo>
                    <a:pt x="2063836" y="2307"/>
                  </a:lnTo>
                  <a:lnTo>
                    <a:pt x="2111751" y="5172"/>
                  </a:lnTo>
                  <a:lnTo>
                    <a:pt x="2159351" y="9160"/>
                  </a:lnTo>
                  <a:lnTo>
                    <a:pt x="2206622" y="14257"/>
                  </a:lnTo>
                  <a:lnTo>
                    <a:pt x="2253551" y="20451"/>
                  </a:lnTo>
                  <a:lnTo>
                    <a:pt x="2300124" y="27727"/>
                  </a:lnTo>
                  <a:lnTo>
                    <a:pt x="2346327" y="36073"/>
                  </a:lnTo>
                  <a:lnTo>
                    <a:pt x="2392149" y="45476"/>
                  </a:lnTo>
                  <a:lnTo>
                    <a:pt x="2437574" y="55922"/>
                  </a:lnTo>
                  <a:lnTo>
                    <a:pt x="2482589" y="67397"/>
                  </a:lnTo>
                  <a:lnTo>
                    <a:pt x="2527181" y="79889"/>
                  </a:lnTo>
                  <a:lnTo>
                    <a:pt x="2571337" y="93384"/>
                  </a:lnTo>
                  <a:lnTo>
                    <a:pt x="2615043" y="107869"/>
                  </a:lnTo>
                  <a:lnTo>
                    <a:pt x="2658285" y="123330"/>
                  </a:lnTo>
                  <a:lnTo>
                    <a:pt x="2701051" y="139755"/>
                  </a:lnTo>
                  <a:lnTo>
                    <a:pt x="2743326" y="157130"/>
                  </a:lnTo>
                  <a:lnTo>
                    <a:pt x="2785097" y="175441"/>
                  </a:lnTo>
                  <a:lnTo>
                    <a:pt x="2826351" y="194676"/>
                  </a:lnTo>
                  <a:lnTo>
                    <a:pt x="2867074" y="214821"/>
                  </a:lnTo>
                  <a:lnTo>
                    <a:pt x="2907253" y="235862"/>
                  </a:lnTo>
                  <a:lnTo>
                    <a:pt x="2946874" y="257787"/>
                  </a:lnTo>
                  <a:lnTo>
                    <a:pt x="2985923" y="280582"/>
                  </a:lnTo>
                  <a:lnTo>
                    <a:pt x="3024389" y="304234"/>
                  </a:lnTo>
                  <a:lnTo>
                    <a:pt x="3062256" y="328730"/>
                  </a:lnTo>
                  <a:lnTo>
                    <a:pt x="3099511" y="354056"/>
                  </a:lnTo>
                  <a:lnTo>
                    <a:pt x="3136142" y="380198"/>
                  </a:lnTo>
                  <a:lnTo>
                    <a:pt x="3172134" y="407145"/>
                  </a:lnTo>
                  <a:lnTo>
                    <a:pt x="3207474" y="434881"/>
                  </a:lnTo>
                  <a:lnTo>
                    <a:pt x="3242148" y="463395"/>
                  </a:lnTo>
                  <a:lnTo>
                    <a:pt x="3276144" y="492673"/>
                  </a:lnTo>
                  <a:lnTo>
                    <a:pt x="3309447" y="522700"/>
                  </a:lnTo>
                  <a:lnTo>
                    <a:pt x="3342044" y="553465"/>
                  </a:lnTo>
                  <a:lnTo>
                    <a:pt x="3373922" y="584954"/>
                  </a:lnTo>
                  <a:lnTo>
                    <a:pt x="3405068" y="617154"/>
                  </a:lnTo>
                  <a:lnTo>
                    <a:pt x="3435467" y="650050"/>
                  </a:lnTo>
                  <a:lnTo>
                    <a:pt x="3465106" y="683631"/>
                  </a:lnTo>
                  <a:lnTo>
                    <a:pt x="3493972" y="717882"/>
                  </a:lnTo>
                  <a:lnTo>
                    <a:pt x="3522052" y="752791"/>
                  </a:lnTo>
                  <a:lnTo>
                    <a:pt x="3549331" y="788343"/>
                  </a:lnTo>
                  <a:lnTo>
                    <a:pt x="3575797" y="824526"/>
                  </a:lnTo>
                  <a:lnTo>
                    <a:pt x="3601435" y="861327"/>
                  </a:lnTo>
                  <a:lnTo>
                    <a:pt x="3626234" y="898732"/>
                  </a:lnTo>
                  <a:lnTo>
                    <a:pt x="3650178" y="936728"/>
                  </a:lnTo>
                  <a:lnTo>
                    <a:pt x="3673255" y="975301"/>
                  </a:lnTo>
                  <a:lnTo>
                    <a:pt x="3695451" y="1014438"/>
                  </a:lnTo>
                  <a:lnTo>
                    <a:pt x="3716752" y="1054126"/>
                  </a:lnTo>
                  <a:lnTo>
                    <a:pt x="3737146" y="1094352"/>
                  </a:lnTo>
                  <a:lnTo>
                    <a:pt x="3756619" y="1135102"/>
                  </a:lnTo>
                  <a:lnTo>
                    <a:pt x="3775156" y="1176364"/>
                  </a:lnTo>
                  <a:lnTo>
                    <a:pt x="3792746" y="1218123"/>
                  </a:lnTo>
                  <a:lnTo>
                    <a:pt x="3809373" y="1260366"/>
                  </a:lnTo>
                  <a:lnTo>
                    <a:pt x="3825026" y="1303080"/>
                  </a:lnTo>
                  <a:lnTo>
                    <a:pt x="3839690" y="1346253"/>
                  </a:lnTo>
                  <a:lnTo>
                    <a:pt x="3853352" y="1389869"/>
                  </a:lnTo>
                  <a:lnTo>
                    <a:pt x="3865998" y="1433917"/>
                  </a:lnTo>
                  <a:lnTo>
                    <a:pt x="3877615" y="1478383"/>
                  </a:lnTo>
                  <a:lnTo>
                    <a:pt x="3888190" y="1523253"/>
                  </a:lnTo>
                  <a:lnTo>
                    <a:pt x="3897709" y="1568515"/>
                  </a:lnTo>
                  <a:lnTo>
                    <a:pt x="3906158" y="1614155"/>
                  </a:lnTo>
                  <a:lnTo>
                    <a:pt x="3913525" y="1660159"/>
                  </a:lnTo>
                  <a:lnTo>
                    <a:pt x="3919795" y="1706515"/>
                  </a:lnTo>
                  <a:lnTo>
                    <a:pt x="3924955" y="1753209"/>
                  </a:lnTo>
                  <a:lnTo>
                    <a:pt x="3928992" y="1800228"/>
                  </a:lnTo>
                  <a:lnTo>
                    <a:pt x="3931892" y="1847558"/>
                  </a:lnTo>
                  <a:lnTo>
                    <a:pt x="3933642" y="1895186"/>
                  </a:lnTo>
                  <a:lnTo>
                    <a:pt x="3934229" y="1943100"/>
                  </a:lnTo>
                  <a:lnTo>
                    <a:pt x="3933642" y="1991013"/>
                  </a:lnTo>
                  <a:lnTo>
                    <a:pt x="3931892" y="2038641"/>
                  </a:lnTo>
                  <a:lnTo>
                    <a:pt x="3928992" y="2085971"/>
                  </a:lnTo>
                  <a:lnTo>
                    <a:pt x="3924955" y="2132990"/>
                  </a:lnTo>
                  <a:lnTo>
                    <a:pt x="3919795" y="2179684"/>
                  </a:lnTo>
                  <a:lnTo>
                    <a:pt x="3913525" y="2226040"/>
                  </a:lnTo>
                  <a:lnTo>
                    <a:pt x="3906158" y="2272044"/>
                  </a:lnTo>
                  <a:lnTo>
                    <a:pt x="3897709" y="2317684"/>
                  </a:lnTo>
                  <a:lnTo>
                    <a:pt x="3888190" y="2362945"/>
                  </a:lnTo>
                  <a:lnTo>
                    <a:pt x="3877615" y="2407816"/>
                  </a:lnTo>
                  <a:lnTo>
                    <a:pt x="3865998" y="2452282"/>
                  </a:lnTo>
                  <a:lnTo>
                    <a:pt x="3853352" y="2496329"/>
                  </a:lnTo>
                  <a:lnTo>
                    <a:pt x="3839690" y="2539946"/>
                  </a:lnTo>
                  <a:lnTo>
                    <a:pt x="3825026" y="2583118"/>
                  </a:lnTo>
                  <a:lnTo>
                    <a:pt x="3809373" y="2625833"/>
                  </a:lnTo>
                  <a:lnTo>
                    <a:pt x="3792746" y="2668076"/>
                  </a:lnTo>
                  <a:lnTo>
                    <a:pt x="3775156" y="2709835"/>
                  </a:lnTo>
                  <a:lnTo>
                    <a:pt x="3756619" y="2751096"/>
                  </a:lnTo>
                  <a:lnTo>
                    <a:pt x="3737146" y="2791846"/>
                  </a:lnTo>
                  <a:lnTo>
                    <a:pt x="3716752" y="2832072"/>
                  </a:lnTo>
                  <a:lnTo>
                    <a:pt x="3695451" y="2871760"/>
                  </a:lnTo>
                  <a:lnTo>
                    <a:pt x="3673255" y="2910898"/>
                  </a:lnTo>
                  <a:lnTo>
                    <a:pt x="3650178" y="2949471"/>
                  </a:lnTo>
                  <a:lnTo>
                    <a:pt x="3626234" y="2987467"/>
                  </a:lnTo>
                  <a:lnTo>
                    <a:pt x="3601435" y="3024871"/>
                  </a:lnTo>
                  <a:lnTo>
                    <a:pt x="3575797" y="3061672"/>
                  </a:lnTo>
                  <a:lnTo>
                    <a:pt x="3549331" y="3097855"/>
                  </a:lnTo>
                  <a:lnTo>
                    <a:pt x="3522052" y="3133408"/>
                  </a:lnTo>
                  <a:lnTo>
                    <a:pt x="3493972" y="3168316"/>
                  </a:lnTo>
                  <a:lnTo>
                    <a:pt x="3465106" y="3202567"/>
                  </a:lnTo>
                  <a:lnTo>
                    <a:pt x="3435467" y="3236148"/>
                  </a:lnTo>
                  <a:lnTo>
                    <a:pt x="3405068" y="3269045"/>
                  </a:lnTo>
                  <a:lnTo>
                    <a:pt x="3373922" y="3301244"/>
                  </a:lnTo>
                  <a:lnTo>
                    <a:pt x="3342044" y="3332733"/>
                  </a:lnTo>
                  <a:lnTo>
                    <a:pt x="3309447" y="3363498"/>
                  </a:lnTo>
                  <a:lnTo>
                    <a:pt x="3276144" y="3393526"/>
                  </a:lnTo>
                  <a:lnTo>
                    <a:pt x="3242148" y="3422803"/>
                  </a:lnTo>
                  <a:lnTo>
                    <a:pt x="3207474" y="3451317"/>
                  </a:lnTo>
                  <a:lnTo>
                    <a:pt x="3172134" y="3479054"/>
                  </a:lnTo>
                  <a:lnTo>
                    <a:pt x="3136142" y="3506000"/>
                  </a:lnTo>
                  <a:lnTo>
                    <a:pt x="3099511" y="3532143"/>
                  </a:lnTo>
                  <a:lnTo>
                    <a:pt x="3062256" y="3557468"/>
                  </a:lnTo>
                  <a:lnTo>
                    <a:pt x="3024389" y="3581964"/>
                  </a:lnTo>
                  <a:lnTo>
                    <a:pt x="2985923" y="3605616"/>
                  </a:lnTo>
                  <a:lnTo>
                    <a:pt x="2946874" y="3628411"/>
                  </a:lnTo>
                  <a:lnTo>
                    <a:pt x="2907253" y="3650336"/>
                  </a:lnTo>
                  <a:lnTo>
                    <a:pt x="2867074" y="3671377"/>
                  </a:lnTo>
                  <a:lnTo>
                    <a:pt x="2826351" y="3691522"/>
                  </a:lnTo>
                  <a:lnTo>
                    <a:pt x="2785097" y="3710757"/>
                  </a:lnTo>
                  <a:lnTo>
                    <a:pt x="2743326" y="3729068"/>
                  </a:lnTo>
                  <a:lnTo>
                    <a:pt x="2701051" y="3746443"/>
                  </a:lnTo>
                  <a:lnTo>
                    <a:pt x="2658285" y="3762868"/>
                  </a:lnTo>
                  <a:lnTo>
                    <a:pt x="2615043" y="3778329"/>
                  </a:lnTo>
                  <a:lnTo>
                    <a:pt x="2571337" y="3792814"/>
                  </a:lnTo>
                  <a:lnTo>
                    <a:pt x="2527181" y="3806309"/>
                  </a:lnTo>
                  <a:lnTo>
                    <a:pt x="2482589" y="3818801"/>
                  </a:lnTo>
                  <a:lnTo>
                    <a:pt x="2437574" y="3830276"/>
                  </a:lnTo>
                  <a:lnTo>
                    <a:pt x="2392149" y="3840722"/>
                  </a:lnTo>
                  <a:lnTo>
                    <a:pt x="2346327" y="3850125"/>
                  </a:lnTo>
                  <a:lnTo>
                    <a:pt x="2300124" y="3858471"/>
                  </a:lnTo>
                  <a:lnTo>
                    <a:pt x="2253551" y="3865747"/>
                  </a:lnTo>
                  <a:lnTo>
                    <a:pt x="2206622" y="3871941"/>
                  </a:lnTo>
                  <a:lnTo>
                    <a:pt x="2159351" y="3877038"/>
                  </a:lnTo>
                  <a:lnTo>
                    <a:pt x="2111751" y="3881026"/>
                  </a:lnTo>
                  <a:lnTo>
                    <a:pt x="2063836" y="3883891"/>
                  </a:lnTo>
                  <a:lnTo>
                    <a:pt x="2015619" y="3885619"/>
                  </a:lnTo>
                  <a:lnTo>
                    <a:pt x="1967114" y="3886199"/>
                  </a:lnTo>
                  <a:lnTo>
                    <a:pt x="1918608" y="3885619"/>
                  </a:lnTo>
                  <a:lnTo>
                    <a:pt x="1870391" y="3883891"/>
                  </a:lnTo>
                  <a:lnTo>
                    <a:pt x="1822476" y="3881026"/>
                  </a:lnTo>
                  <a:lnTo>
                    <a:pt x="1774876" y="3877038"/>
                  </a:lnTo>
                  <a:lnTo>
                    <a:pt x="1727605" y="3871941"/>
                  </a:lnTo>
                  <a:lnTo>
                    <a:pt x="1680677" y="3865747"/>
                  </a:lnTo>
                  <a:lnTo>
                    <a:pt x="1634104" y="3858471"/>
                  </a:lnTo>
                  <a:lnTo>
                    <a:pt x="1587900" y="3850125"/>
                  </a:lnTo>
                  <a:lnTo>
                    <a:pt x="1542079" y="3840722"/>
                  </a:lnTo>
                  <a:lnTo>
                    <a:pt x="1496654" y="3830276"/>
                  </a:lnTo>
                  <a:lnTo>
                    <a:pt x="1451639" y="3818801"/>
                  </a:lnTo>
                  <a:lnTo>
                    <a:pt x="1407046" y="3806309"/>
                  </a:lnTo>
                  <a:lnTo>
                    <a:pt x="1362890" y="3792814"/>
                  </a:lnTo>
                  <a:lnTo>
                    <a:pt x="1319185" y="3778329"/>
                  </a:lnTo>
                  <a:lnTo>
                    <a:pt x="1275942" y="3762868"/>
                  </a:lnTo>
                  <a:lnTo>
                    <a:pt x="1233177" y="3746443"/>
                  </a:lnTo>
                  <a:lnTo>
                    <a:pt x="1190902" y="3729068"/>
                  </a:lnTo>
                  <a:lnTo>
                    <a:pt x="1149131" y="3710757"/>
                  </a:lnTo>
                  <a:lnTo>
                    <a:pt x="1107877" y="3691522"/>
                  </a:lnTo>
                  <a:lnTo>
                    <a:pt x="1067154" y="3671377"/>
                  </a:lnTo>
                  <a:lnTo>
                    <a:pt x="1026975" y="3650336"/>
                  </a:lnTo>
                  <a:lnTo>
                    <a:pt x="987354" y="3628411"/>
                  </a:lnTo>
                  <a:lnTo>
                    <a:pt x="948304" y="3605616"/>
                  </a:lnTo>
                  <a:lnTo>
                    <a:pt x="909839" y="3581964"/>
                  </a:lnTo>
                  <a:lnTo>
                    <a:pt x="871972" y="3557468"/>
                  </a:lnTo>
                  <a:lnTo>
                    <a:pt x="834717" y="3532143"/>
                  </a:lnTo>
                  <a:lnTo>
                    <a:pt x="798086" y="3506000"/>
                  </a:lnTo>
                  <a:lnTo>
                    <a:pt x="762094" y="3479054"/>
                  </a:lnTo>
                  <a:lnTo>
                    <a:pt x="726754" y="3451317"/>
                  </a:lnTo>
                  <a:lnTo>
                    <a:pt x="692080" y="3422803"/>
                  </a:lnTo>
                  <a:lnTo>
                    <a:pt x="658084" y="3393526"/>
                  </a:lnTo>
                  <a:lnTo>
                    <a:pt x="624781" y="3363498"/>
                  </a:lnTo>
                  <a:lnTo>
                    <a:pt x="592184" y="3332733"/>
                  </a:lnTo>
                  <a:lnTo>
                    <a:pt x="560306" y="3301244"/>
                  </a:lnTo>
                  <a:lnTo>
                    <a:pt x="529160" y="3269045"/>
                  </a:lnTo>
                  <a:lnTo>
                    <a:pt x="498761" y="3236148"/>
                  </a:lnTo>
                  <a:lnTo>
                    <a:pt x="469122" y="3202567"/>
                  </a:lnTo>
                  <a:lnTo>
                    <a:pt x="440256" y="3168316"/>
                  </a:lnTo>
                  <a:lnTo>
                    <a:pt x="412176" y="3133408"/>
                  </a:lnTo>
                  <a:lnTo>
                    <a:pt x="384897" y="3097855"/>
                  </a:lnTo>
                  <a:lnTo>
                    <a:pt x="358431" y="3061672"/>
                  </a:lnTo>
                  <a:lnTo>
                    <a:pt x="332793" y="3024871"/>
                  </a:lnTo>
                  <a:lnTo>
                    <a:pt x="307994" y="2987467"/>
                  </a:lnTo>
                  <a:lnTo>
                    <a:pt x="284050" y="2949471"/>
                  </a:lnTo>
                  <a:lnTo>
                    <a:pt x="260973" y="2910898"/>
                  </a:lnTo>
                  <a:lnTo>
                    <a:pt x="238777" y="2871760"/>
                  </a:lnTo>
                  <a:lnTo>
                    <a:pt x="217476" y="2832072"/>
                  </a:lnTo>
                  <a:lnTo>
                    <a:pt x="197082" y="2791846"/>
                  </a:lnTo>
                  <a:lnTo>
                    <a:pt x="177610" y="2751096"/>
                  </a:lnTo>
                  <a:lnTo>
                    <a:pt x="159072" y="2709835"/>
                  </a:lnTo>
                  <a:lnTo>
                    <a:pt x="141482" y="2668076"/>
                  </a:lnTo>
                  <a:lnTo>
                    <a:pt x="124855" y="2625833"/>
                  </a:lnTo>
                  <a:lnTo>
                    <a:pt x="109202" y="2583118"/>
                  </a:lnTo>
                  <a:lnTo>
                    <a:pt x="94538" y="2539946"/>
                  </a:lnTo>
                  <a:lnTo>
                    <a:pt x="80876" y="2496329"/>
                  </a:lnTo>
                  <a:lnTo>
                    <a:pt x="68230" y="2452282"/>
                  </a:lnTo>
                  <a:lnTo>
                    <a:pt x="56613" y="2407816"/>
                  </a:lnTo>
                  <a:lnTo>
                    <a:pt x="46038" y="2362945"/>
                  </a:lnTo>
                  <a:lnTo>
                    <a:pt x="36519" y="2317684"/>
                  </a:lnTo>
                  <a:lnTo>
                    <a:pt x="28070" y="2272044"/>
                  </a:lnTo>
                  <a:lnTo>
                    <a:pt x="20703" y="2226040"/>
                  </a:lnTo>
                  <a:lnTo>
                    <a:pt x="14433" y="2179684"/>
                  </a:lnTo>
                  <a:lnTo>
                    <a:pt x="9273" y="2132990"/>
                  </a:lnTo>
                  <a:lnTo>
                    <a:pt x="5236" y="2085971"/>
                  </a:lnTo>
                  <a:lnTo>
                    <a:pt x="2336" y="2038641"/>
                  </a:lnTo>
                  <a:lnTo>
                    <a:pt x="586" y="1991013"/>
                  </a:lnTo>
                  <a:lnTo>
                    <a:pt x="0" y="194310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1788" y="1625880"/>
              <a:ext cx="3546602" cy="3546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6815204" y="1834895"/>
            <a:ext cx="4630420" cy="3210560"/>
          </a:xfrm>
          <a:prstGeom prst="rect">
            <a:avLst/>
          </a:prstGeom>
        </p:spPr>
        <p:txBody>
          <a:bodyPr wrap="square" lIns="0" tIns="8255" rIns="0" bIns="0" rtlCol="0" vert="horz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65"/>
              </a:spcBef>
            </a:pPr>
            <a:r>
              <a:rPr dirty="0" sz="3500" spc="13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35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Lime</a:t>
            </a:r>
            <a:r>
              <a:rPr dirty="0" sz="35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Lab,</a:t>
            </a:r>
            <a:r>
              <a:rPr dirty="0" sz="35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45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3500" spc="250">
                <a:solidFill>
                  <a:srgbClr val="DC0531"/>
                </a:solidFill>
                <a:latin typeface="Arial"/>
                <a:cs typeface="Arial"/>
              </a:rPr>
              <a:t>protect</a:t>
            </a:r>
            <a:r>
              <a:rPr dirty="0" sz="3500" spc="95">
                <a:solidFill>
                  <a:srgbClr val="DC0531"/>
                </a:solidFill>
                <a:latin typeface="Arial"/>
                <a:cs typeface="Arial"/>
              </a:rPr>
              <a:t> </a:t>
            </a:r>
            <a:r>
              <a:rPr dirty="0" sz="3500" spc="85">
                <a:solidFill>
                  <a:srgbClr val="DC0531"/>
                </a:solidFill>
                <a:latin typeface="Arial"/>
                <a:cs typeface="Arial"/>
              </a:rPr>
              <a:t>brand</a:t>
            </a:r>
            <a:r>
              <a:rPr dirty="0" sz="3500" spc="105">
                <a:solidFill>
                  <a:srgbClr val="DC0531"/>
                </a:solidFill>
                <a:latin typeface="Arial"/>
                <a:cs typeface="Arial"/>
              </a:rPr>
              <a:t> </a:t>
            </a:r>
            <a:r>
              <a:rPr dirty="0" sz="3500" spc="35">
                <a:solidFill>
                  <a:srgbClr val="DC0531"/>
                </a:solidFill>
                <a:latin typeface="Arial"/>
                <a:cs typeface="Arial"/>
              </a:rPr>
              <a:t>futures. </a:t>
            </a:r>
            <a:r>
              <a:rPr dirty="0" sz="3500" spc="120">
                <a:solidFill>
                  <a:srgbClr val="FFFFFF"/>
                </a:solidFill>
                <a:latin typeface="Arial"/>
                <a:cs typeface="Arial"/>
              </a:rPr>
              <a:t>Clarity</a:t>
            </a:r>
            <a:r>
              <a:rPr dirty="0" sz="35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FFFFF"/>
                </a:solidFill>
                <a:latin typeface="Arial"/>
                <a:cs typeface="Arial"/>
              </a:rPr>
              <a:t>isn’t</a:t>
            </a:r>
            <a:r>
              <a:rPr dirty="0" sz="35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80">
                <a:solidFill>
                  <a:srgbClr val="FFFFFF"/>
                </a:solidFill>
                <a:latin typeface="Arial"/>
                <a:cs typeface="Arial"/>
              </a:rPr>
              <a:t>always </a:t>
            </a:r>
            <a:r>
              <a:rPr dirty="0" sz="3500" spc="120">
                <a:solidFill>
                  <a:srgbClr val="FFFFFF"/>
                </a:solidFill>
                <a:latin typeface="Arial"/>
                <a:cs typeface="Arial"/>
              </a:rPr>
              <a:t>comfortable,</a:t>
            </a:r>
            <a:r>
              <a:rPr dirty="0" sz="35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6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35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75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dirty="0" sz="3500" spc="85">
                <a:solidFill>
                  <a:srgbClr val="F5D34B"/>
                </a:solidFill>
                <a:latin typeface="Arial"/>
                <a:cs typeface="Arial"/>
              </a:rPr>
              <a:t>always</a:t>
            </a:r>
            <a:r>
              <a:rPr dirty="0" sz="3500" spc="95">
                <a:solidFill>
                  <a:srgbClr val="F5D34B"/>
                </a:solidFill>
                <a:latin typeface="Arial"/>
                <a:cs typeface="Arial"/>
              </a:rPr>
              <a:t> </a:t>
            </a:r>
            <a:r>
              <a:rPr dirty="0" sz="3500" spc="125">
                <a:solidFill>
                  <a:srgbClr val="F5D34B"/>
                </a:solidFill>
                <a:latin typeface="Arial"/>
                <a:cs typeface="Arial"/>
              </a:rPr>
              <a:t>pays</a:t>
            </a:r>
            <a:r>
              <a:rPr dirty="0" sz="3500" spc="100">
                <a:solidFill>
                  <a:srgbClr val="F5D34B"/>
                </a:solidFill>
                <a:latin typeface="Arial"/>
                <a:cs typeface="Arial"/>
              </a:rPr>
              <a:t> </a:t>
            </a:r>
            <a:r>
              <a:rPr dirty="0" sz="3500" spc="155">
                <a:solidFill>
                  <a:srgbClr val="F5D34B"/>
                </a:solidFill>
                <a:latin typeface="Arial"/>
                <a:cs typeface="Arial"/>
              </a:rPr>
              <a:t>off.</a:t>
            </a:r>
            <a:endParaRPr sz="35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6014935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5D3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07900" y="1021587"/>
            <a:ext cx="29698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60">
                <a:solidFill>
                  <a:srgbClr val="DC0531"/>
                </a:solidFill>
                <a:latin typeface="Arial"/>
                <a:cs typeface="Arial"/>
              </a:rPr>
              <a:t>LIME</a:t>
            </a:r>
            <a:r>
              <a:rPr dirty="0" sz="2800" spc="40">
                <a:solidFill>
                  <a:srgbClr val="DC0531"/>
                </a:solidFill>
                <a:latin typeface="Arial"/>
                <a:cs typeface="Arial"/>
              </a:rPr>
              <a:t> </a:t>
            </a:r>
            <a:r>
              <a:rPr dirty="0" sz="2800" spc="-95">
                <a:solidFill>
                  <a:srgbClr val="DC0531"/>
                </a:solidFill>
                <a:latin typeface="Arial"/>
                <a:cs typeface="Arial"/>
              </a:rPr>
              <a:t>LAB</a:t>
            </a:r>
            <a:r>
              <a:rPr dirty="0" sz="2800" spc="-75">
                <a:solidFill>
                  <a:srgbClr val="DC0531"/>
                </a:solidFill>
                <a:latin typeface="Arial"/>
                <a:cs typeface="Arial"/>
              </a:rPr>
              <a:t> </a:t>
            </a:r>
            <a:r>
              <a:rPr dirty="0" sz="2800" spc="-160">
                <a:solidFill>
                  <a:srgbClr val="DC0531"/>
                </a:solidFill>
                <a:latin typeface="Arial"/>
                <a:cs typeface="Arial"/>
              </a:rPr>
              <a:t>METHOD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07900" y="1400555"/>
            <a:ext cx="7188834" cy="439674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13970">
              <a:lnSpc>
                <a:spcPct val="101400"/>
              </a:lnSpc>
              <a:spcBef>
                <a:spcPts val="75"/>
              </a:spcBef>
            </a:pPr>
            <a:r>
              <a:rPr dirty="0" sz="1400" spc="70">
                <a:latin typeface="Arial"/>
                <a:cs typeface="Arial"/>
              </a:rPr>
              <a:t>We</a:t>
            </a:r>
            <a:r>
              <a:rPr dirty="0" sz="1400" spc="90">
                <a:latin typeface="Arial"/>
                <a:cs typeface="Arial"/>
              </a:rPr>
              <a:t> </a:t>
            </a:r>
            <a:r>
              <a:rPr dirty="0" sz="1400" spc="65">
                <a:latin typeface="Arial"/>
                <a:cs typeface="Arial"/>
              </a:rPr>
              <a:t>conducted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 spc="85">
                <a:latin typeface="Arial"/>
                <a:cs typeface="Arial"/>
              </a:rPr>
              <a:t>a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blind</a:t>
            </a:r>
            <a:r>
              <a:rPr dirty="0" sz="1400" spc="65">
                <a:latin typeface="Arial"/>
                <a:cs typeface="Arial"/>
              </a:rPr>
              <a:t> </a:t>
            </a:r>
            <a:r>
              <a:rPr dirty="0" sz="1400" spc="95">
                <a:latin typeface="Arial"/>
                <a:cs typeface="Arial"/>
              </a:rPr>
              <a:t>taste</a:t>
            </a:r>
            <a:r>
              <a:rPr dirty="0" sz="1400" spc="70">
                <a:latin typeface="Arial"/>
                <a:cs typeface="Arial"/>
              </a:rPr>
              <a:t> </a:t>
            </a:r>
            <a:r>
              <a:rPr dirty="0" sz="1400" spc="100">
                <a:latin typeface="Arial"/>
                <a:cs typeface="Arial"/>
              </a:rPr>
              <a:t>test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comparing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Malak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Al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Tawouk’s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signature</a:t>
            </a:r>
            <a:r>
              <a:rPr dirty="0" sz="1400" spc="9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sandwich</a:t>
            </a:r>
            <a:r>
              <a:rPr dirty="0" sz="1400" spc="5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with</a:t>
            </a:r>
            <a:r>
              <a:rPr dirty="0" sz="1400" spc="1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those</a:t>
            </a:r>
            <a:r>
              <a:rPr dirty="0" sz="1400" spc="150">
                <a:latin typeface="Arial"/>
                <a:cs typeface="Arial"/>
              </a:rPr>
              <a:t> </a:t>
            </a:r>
            <a:r>
              <a:rPr dirty="0" sz="1400" spc="114">
                <a:latin typeface="Arial"/>
                <a:cs typeface="Arial"/>
              </a:rPr>
              <a:t>of</a:t>
            </a:r>
            <a:r>
              <a:rPr dirty="0" sz="1400" spc="150">
                <a:latin typeface="Arial"/>
                <a:cs typeface="Arial"/>
              </a:rPr>
              <a:t> </a:t>
            </a:r>
            <a:r>
              <a:rPr dirty="0" sz="1400" spc="50">
                <a:latin typeface="Arial"/>
                <a:cs typeface="Arial"/>
              </a:rPr>
              <a:t>key</a:t>
            </a:r>
            <a:r>
              <a:rPr dirty="0" sz="1400" spc="140">
                <a:latin typeface="Arial"/>
                <a:cs typeface="Arial"/>
              </a:rPr>
              <a:t> </a:t>
            </a:r>
            <a:r>
              <a:rPr dirty="0" sz="1400" spc="45">
                <a:latin typeface="Arial"/>
                <a:cs typeface="Arial"/>
              </a:rPr>
              <a:t>competitors.</a:t>
            </a:r>
            <a:r>
              <a:rPr dirty="0" sz="1400" spc="1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1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process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was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entirely</a:t>
            </a:r>
            <a:r>
              <a:rPr dirty="0" sz="1400" spc="130">
                <a:latin typeface="Arial"/>
                <a:cs typeface="Arial"/>
              </a:rPr>
              <a:t> </a:t>
            </a:r>
            <a:r>
              <a:rPr dirty="0" sz="1400" spc="60">
                <a:latin typeface="Arial"/>
                <a:cs typeface="Arial"/>
              </a:rPr>
              <a:t>triple-</a:t>
            </a:r>
            <a:r>
              <a:rPr dirty="0" sz="1400">
                <a:latin typeface="Arial"/>
                <a:cs typeface="Arial"/>
              </a:rPr>
              <a:t>blind;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neither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testers, </a:t>
            </a:r>
            <a:r>
              <a:rPr dirty="0" sz="1400">
                <a:latin typeface="Arial"/>
                <a:cs typeface="Arial"/>
              </a:rPr>
              <a:t>facilitators,</a:t>
            </a:r>
            <a:r>
              <a:rPr dirty="0" sz="1400" spc="16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nor</a:t>
            </a:r>
            <a:r>
              <a:rPr dirty="0" sz="1400" spc="1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analysts</a:t>
            </a:r>
            <a:r>
              <a:rPr dirty="0" sz="1400" spc="1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knew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which</a:t>
            </a:r>
            <a:r>
              <a:rPr dirty="0" sz="1400" spc="1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brand</a:t>
            </a:r>
            <a:r>
              <a:rPr dirty="0" sz="1400" spc="1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was</a:t>
            </a:r>
            <a:r>
              <a:rPr dirty="0" sz="1400" spc="1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behind</a:t>
            </a:r>
            <a:r>
              <a:rPr dirty="0" sz="1400" spc="1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each</a:t>
            </a:r>
            <a:r>
              <a:rPr dirty="0" sz="1400" spc="17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sample.</a:t>
            </a:r>
            <a:r>
              <a:rPr dirty="0" sz="1400" spc="170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This</a:t>
            </a:r>
            <a:r>
              <a:rPr dirty="0" sz="1400" spc="17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ensured</a:t>
            </a:r>
            <a:r>
              <a:rPr dirty="0" sz="1400" spc="17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pure </a:t>
            </a:r>
            <a:r>
              <a:rPr dirty="0" sz="1400">
                <a:latin typeface="Arial"/>
                <a:cs typeface="Arial"/>
              </a:rPr>
              <a:t>sensory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judgment,</a:t>
            </a:r>
            <a:r>
              <a:rPr dirty="0" sz="1400" spc="1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untainted</a:t>
            </a:r>
            <a:r>
              <a:rPr dirty="0" sz="1400" spc="200">
                <a:latin typeface="Arial"/>
                <a:cs typeface="Arial"/>
              </a:rPr>
              <a:t> </a:t>
            </a:r>
            <a:r>
              <a:rPr dirty="0" sz="1400" spc="90">
                <a:latin typeface="Arial"/>
                <a:cs typeface="Arial"/>
              </a:rPr>
              <a:t>by</a:t>
            </a:r>
            <a:r>
              <a:rPr dirty="0" sz="1400" spc="1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marketing</a:t>
            </a:r>
            <a:r>
              <a:rPr dirty="0" sz="1400" spc="195">
                <a:latin typeface="Arial"/>
                <a:cs typeface="Arial"/>
              </a:rPr>
              <a:t> </a:t>
            </a:r>
            <a:r>
              <a:rPr dirty="0" sz="1400" spc="50">
                <a:latin typeface="Arial"/>
                <a:cs typeface="Arial"/>
              </a:rPr>
              <a:t>or</a:t>
            </a:r>
            <a:r>
              <a:rPr dirty="0" sz="1400" spc="200">
                <a:latin typeface="Arial"/>
                <a:cs typeface="Arial"/>
              </a:rPr>
              <a:t> </a:t>
            </a:r>
            <a:r>
              <a:rPr dirty="0" sz="1400" spc="50">
                <a:latin typeface="Arial"/>
                <a:cs typeface="Arial"/>
              </a:rPr>
              <a:t>loyalty</a:t>
            </a:r>
            <a:r>
              <a:rPr dirty="0" sz="1400" spc="18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bias.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ts val="3185"/>
              </a:lnSpc>
            </a:pPr>
            <a:r>
              <a:rPr dirty="0" sz="2800" spc="-170">
                <a:solidFill>
                  <a:srgbClr val="DC0531"/>
                </a:solidFill>
                <a:latin typeface="Arial"/>
                <a:cs typeface="Arial"/>
              </a:rPr>
              <a:t>SCIENTIFIC</a:t>
            </a:r>
            <a:r>
              <a:rPr dirty="0" sz="2800" spc="45">
                <a:solidFill>
                  <a:srgbClr val="DC0531"/>
                </a:solidFill>
                <a:latin typeface="Arial"/>
                <a:cs typeface="Arial"/>
              </a:rPr>
              <a:t> </a:t>
            </a:r>
            <a:r>
              <a:rPr dirty="0" sz="2800" spc="-60">
                <a:solidFill>
                  <a:srgbClr val="DC0531"/>
                </a:solidFill>
                <a:latin typeface="Arial"/>
                <a:cs typeface="Arial"/>
              </a:rPr>
              <a:t>INSIGHT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1505"/>
              </a:lnSpc>
            </a:pPr>
            <a:r>
              <a:rPr dirty="0" sz="1400" spc="-20">
                <a:latin typeface="Arial"/>
                <a:cs typeface="Arial"/>
              </a:rPr>
              <a:t>Surprisingly,</a:t>
            </a:r>
            <a:r>
              <a:rPr dirty="0" sz="1400" spc="130">
                <a:latin typeface="Arial"/>
                <a:cs typeface="Arial"/>
              </a:rPr>
              <a:t> </a:t>
            </a:r>
            <a:r>
              <a:rPr dirty="0" sz="1400" spc="75">
                <a:latin typeface="Arial"/>
                <a:cs typeface="Arial"/>
              </a:rPr>
              <a:t>a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 spc="60">
                <a:latin typeface="Arial"/>
                <a:cs typeface="Arial"/>
              </a:rPr>
              <a:t>competitor’s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sandwich</a:t>
            </a:r>
            <a:r>
              <a:rPr dirty="0" sz="1400" spc="114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was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consistently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chosen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as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 spc="65">
                <a:latin typeface="Arial"/>
                <a:cs typeface="Arial"/>
              </a:rPr>
              <a:t>the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 spc="85">
                <a:latin typeface="Arial"/>
                <a:cs typeface="Arial"/>
              </a:rPr>
              <a:t>favorite</a:t>
            </a:r>
            <a:r>
              <a:rPr dirty="0" sz="1400" spc="13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across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699"/>
              </a:lnSpc>
              <a:spcBef>
                <a:spcPts val="10"/>
              </a:spcBef>
            </a:pPr>
            <a:r>
              <a:rPr dirty="0" sz="1400" spc="95">
                <a:latin typeface="Arial"/>
                <a:cs typeface="Arial"/>
              </a:rPr>
              <a:t>test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groups.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While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Malak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Al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Tawouk</a:t>
            </a:r>
            <a:r>
              <a:rPr dirty="0" sz="1400" spc="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ranked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high,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 spc="70">
                <a:latin typeface="Arial"/>
                <a:cs typeface="Arial"/>
              </a:rPr>
              <a:t>it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did</a:t>
            </a:r>
            <a:r>
              <a:rPr dirty="0" sz="1400" spc="90">
                <a:latin typeface="Arial"/>
                <a:cs typeface="Arial"/>
              </a:rPr>
              <a:t> </a:t>
            </a:r>
            <a:r>
              <a:rPr dirty="0" sz="1400" spc="70">
                <a:latin typeface="Arial"/>
                <a:cs typeface="Arial"/>
              </a:rPr>
              <a:t>not</a:t>
            </a:r>
            <a:r>
              <a:rPr dirty="0" sz="1400" spc="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lead</a:t>
            </a:r>
            <a:r>
              <a:rPr dirty="0" sz="1400" spc="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</a:t>
            </a:r>
            <a:r>
              <a:rPr dirty="0" sz="1400" spc="9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blind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preference.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 spc="-20">
                <a:latin typeface="Arial"/>
                <a:cs typeface="Arial"/>
              </a:rPr>
              <a:t>This </a:t>
            </a:r>
            <a:r>
              <a:rPr dirty="0" sz="1400" spc="10">
                <a:latin typeface="Arial"/>
                <a:cs typeface="Arial"/>
              </a:rPr>
              <a:t>result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was</a:t>
            </a:r>
            <a:r>
              <a:rPr dirty="0" sz="1400" spc="120">
                <a:latin typeface="Arial"/>
                <a:cs typeface="Arial"/>
              </a:rPr>
              <a:t> </a:t>
            </a:r>
            <a:r>
              <a:rPr dirty="0" sz="1400" spc="85">
                <a:latin typeface="Arial"/>
                <a:cs typeface="Arial"/>
              </a:rPr>
              <a:t>a</a:t>
            </a:r>
            <a:r>
              <a:rPr dirty="0" sz="1400" spc="114">
                <a:latin typeface="Arial"/>
                <a:cs typeface="Arial"/>
              </a:rPr>
              <a:t> </a:t>
            </a:r>
            <a:r>
              <a:rPr dirty="0" sz="1400" spc="50">
                <a:latin typeface="Arial"/>
                <a:cs typeface="Arial"/>
              </a:rPr>
              <a:t>critical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insight:</a:t>
            </a:r>
            <a:r>
              <a:rPr dirty="0" sz="1400" spc="114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brand</a:t>
            </a:r>
            <a:r>
              <a:rPr dirty="0" sz="1400" spc="114">
                <a:latin typeface="Arial"/>
                <a:cs typeface="Arial"/>
              </a:rPr>
              <a:t> </a:t>
            </a:r>
            <a:r>
              <a:rPr dirty="0" sz="1400" spc="50">
                <a:latin typeface="Arial"/>
                <a:cs typeface="Arial"/>
              </a:rPr>
              <a:t>equity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was</a:t>
            </a:r>
            <a:r>
              <a:rPr dirty="0" sz="1400" spc="114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strong,</a:t>
            </a:r>
            <a:r>
              <a:rPr dirty="0" sz="1400" spc="110">
                <a:latin typeface="Arial"/>
                <a:cs typeface="Arial"/>
              </a:rPr>
              <a:t> </a:t>
            </a:r>
            <a:r>
              <a:rPr dirty="0" sz="1400" spc="65">
                <a:latin typeface="Arial"/>
                <a:cs typeface="Arial"/>
              </a:rPr>
              <a:t>but</a:t>
            </a:r>
            <a:r>
              <a:rPr dirty="0" sz="1400" spc="110">
                <a:latin typeface="Arial"/>
                <a:cs typeface="Arial"/>
              </a:rPr>
              <a:t> </a:t>
            </a:r>
            <a:r>
              <a:rPr dirty="0" sz="1400" spc="70">
                <a:latin typeface="Arial"/>
                <a:cs typeface="Arial"/>
              </a:rPr>
              <a:t>product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experience</a:t>
            </a:r>
            <a:r>
              <a:rPr dirty="0" sz="1400" spc="9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needed </a:t>
            </a:r>
            <a:r>
              <a:rPr dirty="0" sz="1400">
                <a:latin typeface="Arial"/>
                <a:cs typeface="Arial"/>
              </a:rPr>
              <a:t>evolution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 spc="130">
                <a:latin typeface="Arial"/>
                <a:cs typeface="Arial"/>
              </a:rPr>
              <a:t>to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 spc="50">
                <a:latin typeface="Arial"/>
                <a:cs typeface="Arial"/>
              </a:rPr>
              <a:t>match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perception.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ts val="3185"/>
              </a:lnSpc>
            </a:pPr>
            <a:r>
              <a:rPr dirty="0" sz="2800" spc="-135">
                <a:solidFill>
                  <a:srgbClr val="DC0531"/>
                </a:solidFill>
                <a:latin typeface="Arial"/>
                <a:cs typeface="Arial"/>
              </a:rPr>
              <a:t>STRATEGIC</a:t>
            </a:r>
            <a:r>
              <a:rPr dirty="0" sz="2800" spc="-20">
                <a:solidFill>
                  <a:srgbClr val="DC0531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DC0531"/>
                </a:solidFill>
                <a:latin typeface="Arial"/>
                <a:cs typeface="Arial"/>
              </a:rPr>
              <a:t>OUTCOME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1505"/>
              </a:lnSpc>
            </a:pPr>
            <a:r>
              <a:rPr dirty="0" sz="1400">
                <a:latin typeface="Arial"/>
                <a:cs typeface="Arial"/>
              </a:rPr>
              <a:t>Rather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than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relying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on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 spc="55">
                <a:latin typeface="Arial"/>
                <a:cs typeface="Arial"/>
              </a:rPr>
              <a:t>legacy</a:t>
            </a:r>
            <a:r>
              <a:rPr dirty="0" sz="1400" spc="12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strength,</a:t>
            </a:r>
            <a:r>
              <a:rPr dirty="0" sz="1400" spc="13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Malak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 spc="-30">
                <a:latin typeface="Arial"/>
                <a:cs typeface="Arial"/>
              </a:rPr>
              <a:t>Al</a:t>
            </a:r>
            <a:r>
              <a:rPr dirty="0" sz="1400" spc="12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Tawouk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gained</a:t>
            </a:r>
            <a:r>
              <a:rPr dirty="0" sz="1400" spc="1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clear,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 spc="114">
                <a:latin typeface="Arial"/>
                <a:cs typeface="Arial"/>
              </a:rPr>
              <a:t>data-</a:t>
            </a:r>
            <a:r>
              <a:rPr dirty="0" sz="1400" spc="50">
                <a:latin typeface="Arial"/>
                <a:cs typeface="Arial"/>
              </a:rPr>
              <a:t>backed</a:t>
            </a:r>
            <a:endParaRPr sz="1400">
              <a:latin typeface="Arial"/>
              <a:cs typeface="Arial"/>
            </a:endParaRPr>
          </a:p>
          <a:p>
            <a:pPr marL="12700" marR="422275">
              <a:lnSpc>
                <a:spcPct val="101000"/>
              </a:lnSpc>
              <a:spcBef>
                <a:spcPts val="10"/>
              </a:spcBef>
            </a:pPr>
            <a:r>
              <a:rPr dirty="0" sz="1400" spc="45">
                <a:latin typeface="Arial"/>
                <a:cs typeface="Arial"/>
              </a:rPr>
              <a:t>direction</a:t>
            </a:r>
            <a:r>
              <a:rPr dirty="0" sz="1400" spc="80">
                <a:latin typeface="Arial"/>
                <a:cs typeface="Arial"/>
              </a:rPr>
              <a:t> for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 spc="-50">
                <a:latin typeface="Arial"/>
                <a:cs typeface="Arial"/>
              </a:rPr>
              <a:t>R&amp;D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 spc="70">
                <a:latin typeface="Arial"/>
                <a:cs typeface="Arial"/>
              </a:rPr>
              <a:t>product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innovation.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Lime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Lab</a:t>
            </a:r>
            <a:r>
              <a:rPr dirty="0" sz="1400" spc="80">
                <a:latin typeface="Arial"/>
                <a:cs typeface="Arial"/>
              </a:rPr>
              <a:t> </a:t>
            </a:r>
            <a:r>
              <a:rPr dirty="0" sz="1400" spc="50">
                <a:latin typeface="Arial"/>
                <a:cs typeface="Arial"/>
              </a:rPr>
              <a:t>provided</a:t>
            </a:r>
            <a:r>
              <a:rPr dirty="0" sz="1400" spc="85">
                <a:latin typeface="Arial"/>
                <a:cs typeface="Arial"/>
              </a:rPr>
              <a:t> </a:t>
            </a:r>
            <a:r>
              <a:rPr dirty="0" sz="1400" spc="35">
                <a:latin typeface="Arial"/>
                <a:cs typeface="Arial"/>
              </a:rPr>
              <a:t>tailored </a:t>
            </a:r>
            <a:r>
              <a:rPr dirty="0" sz="1400" spc="10">
                <a:latin typeface="Arial"/>
                <a:cs typeface="Arial"/>
              </a:rPr>
              <a:t>recommendations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on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 spc="60">
                <a:latin typeface="Arial"/>
                <a:cs typeface="Arial"/>
              </a:rPr>
              <a:t>flavor</a:t>
            </a:r>
            <a:r>
              <a:rPr dirty="0" sz="1400" spc="125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enhancement,</a:t>
            </a:r>
            <a:r>
              <a:rPr dirty="0" sz="1400" spc="120">
                <a:latin typeface="Arial"/>
                <a:cs typeface="Arial"/>
              </a:rPr>
              <a:t> </a:t>
            </a:r>
            <a:r>
              <a:rPr dirty="0" sz="1400" spc="80">
                <a:latin typeface="Arial"/>
                <a:cs typeface="Arial"/>
              </a:rPr>
              <a:t>texture</a:t>
            </a:r>
            <a:r>
              <a:rPr dirty="0" sz="1400" spc="125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optimization,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 spc="10">
                <a:latin typeface="Arial"/>
                <a:cs typeface="Arial"/>
              </a:rPr>
              <a:t>and</a:t>
            </a:r>
            <a:r>
              <a:rPr dirty="0" sz="1400" spc="15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experience </a:t>
            </a:r>
            <a:r>
              <a:rPr dirty="0" sz="1400">
                <a:latin typeface="Arial"/>
                <a:cs typeface="Arial"/>
              </a:rPr>
              <a:t>design,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all</a:t>
            </a:r>
            <a:r>
              <a:rPr dirty="0" sz="1400" spc="9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aimed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 spc="135">
                <a:latin typeface="Arial"/>
                <a:cs typeface="Arial"/>
              </a:rPr>
              <a:t>at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ensuring</a:t>
            </a:r>
            <a:r>
              <a:rPr dirty="0" sz="1400" spc="110">
                <a:latin typeface="Arial"/>
                <a:cs typeface="Arial"/>
              </a:rPr>
              <a:t> </a:t>
            </a:r>
            <a:r>
              <a:rPr dirty="0" sz="1400" spc="60">
                <a:latin typeface="Arial"/>
                <a:cs typeface="Arial"/>
              </a:rPr>
              <a:t>the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 spc="70">
                <a:latin typeface="Arial"/>
                <a:cs typeface="Arial"/>
              </a:rPr>
              <a:t>product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could</a:t>
            </a:r>
            <a:r>
              <a:rPr dirty="0" sz="1400" spc="11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match,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exceed,</a:t>
            </a:r>
            <a:r>
              <a:rPr dirty="0" sz="1400" spc="100">
                <a:latin typeface="Arial"/>
                <a:cs typeface="Arial"/>
              </a:rPr>
              <a:t> </a:t>
            </a:r>
            <a:r>
              <a:rPr dirty="0" sz="1400" spc="60">
                <a:latin typeface="Arial"/>
                <a:cs typeface="Arial"/>
              </a:rPr>
              <a:t>the</a:t>
            </a:r>
            <a:r>
              <a:rPr dirty="0" sz="1400" spc="10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emotional </a:t>
            </a:r>
            <a:r>
              <a:rPr dirty="0" sz="1400" spc="55">
                <a:latin typeface="Arial"/>
                <a:cs typeface="Arial"/>
              </a:rPr>
              <a:t>power</a:t>
            </a:r>
            <a:r>
              <a:rPr dirty="0" sz="1400" spc="60">
                <a:latin typeface="Arial"/>
                <a:cs typeface="Arial"/>
              </a:rPr>
              <a:t> </a:t>
            </a:r>
            <a:r>
              <a:rPr dirty="0" sz="1400" spc="114">
                <a:latin typeface="Arial"/>
                <a:cs typeface="Arial"/>
              </a:rPr>
              <a:t>of</a:t>
            </a:r>
            <a:r>
              <a:rPr dirty="0" sz="1400" spc="60">
                <a:latin typeface="Arial"/>
                <a:cs typeface="Arial"/>
              </a:rPr>
              <a:t> the</a:t>
            </a:r>
            <a:r>
              <a:rPr dirty="0" sz="1400" spc="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brand.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B33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154" y="2089552"/>
            <a:ext cx="4806109" cy="281779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33318" y="2346451"/>
            <a:ext cx="6350000" cy="1744980"/>
          </a:xfrm>
          <a:prstGeom prst="rect"/>
        </p:spPr>
        <p:txBody>
          <a:bodyPr wrap="square" lIns="0" tIns="2870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260"/>
              </a:spcBef>
            </a:pPr>
            <a:r>
              <a:rPr dirty="0" sz="5400" spc="-280">
                <a:solidFill>
                  <a:srgbClr val="FFFFFF"/>
                </a:solidFill>
              </a:rPr>
              <a:t>Testing</a:t>
            </a:r>
            <a:r>
              <a:rPr dirty="0" sz="5400" spc="240">
                <a:solidFill>
                  <a:srgbClr val="FFFFFF"/>
                </a:solidFill>
              </a:rPr>
              <a:t> </a:t>
            </a:r>
            <a:r>
              <a:rPr dirty="0" sz="5400" spc="-445">
                <a:solidFill>
                  <a:srgbClr val="FFFFFF"/>
                </a:solidFill>
              </a:rPr>
              <a:t>the</a:t>
            </a:r>
            <a:r>
              <a:rPr dirty="0" sz="5400" spc="240">
                <a:solidFill>
                  <a:srgbClr val="FFFFFF"/>
                </a:solidFill>
              </a:rPr>
              <a:t> </a:t>
            </a:r>
            <a:r>
              <a:rPr dirty="0" sz="5400" spc="-114">
                <a:solidFill>
                  <a:srgbClr val="FFFFFF"/>
                </a:solidFill>
              </a:rPr>
              <a:t>Crave</a:t>
            </a:r>
            <a:r>
              <a:rPr dirty="0" sz="5400" spc="240">
                <a:solidFill>
                  <a:srgbClr val="FFFFFF"/>
                </a:solidFill>
              </a:rPr>
              <a:t> </a:t>
            </a:r>
            <a:r>
              <a:rPr dirty="0" sz="5400" spc="-50">
                <a:solidFill>
                  <a:srgbClr val="FFFFFF"/>
                </a:solidFill>
              </a:rPr>
              <a:t>Factor</a:t>
            </a:r>
            <a:endParaRPr sz="5400"/>
          </a:p>
          <a:p>
            <a:pPr marL="12700" marR="415290">
              <a:lnSpc>
                <a:spcPts val="2020"/>
              </a:lnSpc>
              <a:spcBef>
                <a:spcPts val="905"/>
              </a:spcBef>
            </a:pP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Cheese</a:t>
            </a:r>
            <a:r>
              <a:rPr dirty="0" sz="1800" spc="95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on</a:t>
            </a:r>
            <a:r>
              <a:rPr dirty="0" sz="1800" spc="105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Top</a:t>
            </a:r>
            <a:r>
              <a:rPr dirty="0" sz="1800" spc="10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launched</a:t>
            </a:r>
            <a:r>
              <a:rPr dirty="0" sz="1800" spc="10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000000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10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Open</a:t>
            </a:r>
            <a:r>
              <a:rPr dirty="0" sz="1800" spc="105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Wings</a:t>
            </a:r>
            <a:r>
              <a:rPr dirty="0" sz="1800" spc="105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Experience</a:t>
            </a:r>
            <a:r>
              <a:rPr dirty="0" sz="1800" spc="95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45">
                <a:solidFill>
                  <a:srgbClr val="000000"/>
                </a:solidFill>
                <a:latin typeface="Microsoft Sans Serif"/>
                <a:cs typeface="Microsoft Sans Serif"/>
              </a:rPr>
              <a:t>to </a:t>
            </a:r>
            <a:r>
              <a:rPr dirty="0" sz="1800" spc="85">
                <a:solidFill>
                  <a:srgbClr val="000000"/>
                </a:solidFill>
                <a:latin typeface="Microsoft Sans Serif"/>
                <a:cs typeface="Microsoft Sans Serif"/>
              </a:rPr>
              <a:t>boost</a:t>
            </a:r>
            <a:r>
              <a:rPr dirty="0" sz="1800" spc="14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in-</a:t>
            </a:r>
            <a:r>
              <a:rPr dirty="0" sz="1800" spc="80">
                <a:solidFill>
                  <a:srgbClr val="000000"/>
                </a:solidFill>
                <a:latin typeface="Microsoft Sans Serif"/>
                <a:cs typeface="Microsoft Sans Serif"/>
              </a:rPr>
              <a:t>store</a:t>
            </a:r>
            <a:r>
              <a:rPr dirty="0" sz="1800" spc="125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30">
                <a:solidFill>
                  <a:srgbClr val="000000"/>
                </a:solidFill>
                <a:latin typeface="Microsoft Sans Serif"/>
                <a:cs typeface="Microsoft Sans Serif"/>
              </a:rPr>
              <a:t>traffic </a:t>
            </a: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13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000000"/>
                </a:solidFill>
                <a:latin typeface="Microsoft Sans Serif"/>
                <a:cs typeface="Microsoft Sans Serif"/>
              </a:rPr>
              <a:t>customer</a:t>
            </a:r>
            <a:r>
              <a:rPr dirty="0" sz="1800" spc="135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0">
                <a:solidFill>
                  <a:srgbClr val="000000"/>
                </a:solidFill>
                <a:latin typeface="Microsoft Sans Serif"/>
                <a:cs typeface="Microsoft Sans Serif"/>
              </a:rPr>
              <a:t>excitement.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71359" y="0"/>
            <a:ext cx="5117592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51012" y="1694688"/>
            <a:ext cx="4975225" cy="3439160"/>
          </a:xfrm>
          <a:prstGeom prst="rect">
            <a:avLst/>
          </a:prstGeom>
        </p:spPr>
        <p:txBody>
          <a:bodyPr wrap="square" lIns="0" tIns="66040" rIns="0" bIns="0" rtlCol="0" vert="horz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520"/>
              </a:spcBef>
            </a:pPr>
            <a:r>
              <a:rPr dirty="0" sz="3500" spc="1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35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40">
                <a:solidFill>
                  <a:srgbClr val="FFFFFF"/>
                </a:solidFill>
                <a:latin typeface="Arial"/>
                <a:cs typeface="Arial"/>
              </a:rPr>
              <a:t>don’t</a:t>
            </a:r>
            <a:r>
              <a:rPr dirty="0" sz="35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00">
                <a:solidFill>
                  <a:srgbClr val="FFFFFF"/>
                </a:solidFill>
                <a:latin typeface="Arial"/>
                <a:cs typeface="Arial"/>
              </a:rPr>
              <a:t>just </a:t>
            </a:r>
            <a:r>
              <a:rPr dirty="0" sz="3500" spc="220">
                <a:solidFill>
                  <a:srgbClr val="FFFFFF"/>
                </a:solidFill>
                <a:latin typeface="Arial"/>
                <a:cs typeface="Arial"/>
              </a:rPr>
              <a:t>test </a:t>
            </a:r>
            <a:r>
              <a:rPr dirty="0" sz="3500" spc="90">
                <a:solidFill>
                  <a:srgbClr val="FFFFFF"/>
                </a:solidFill>
                <a:latin typeface="Arial"/>
                <a:cs typeface="Arial"/>
              </a:rPr>
              <a:t>products.</a:t>
            </a:r>
            <a:r>
              <a:rPr dirty="0" sz="35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80">
                <a:solidFill>
                  <a:srgbClr val="F1B339"/>
                </a:solidFill>
                <a:latin typeface="Arial"/>
                <a:cs typeface="Arial"/>
              </a:rPr>
              <a:t>We</a:t>
            </a:r>
            <a:r>
              <a:rPr dirty="0" sz="3500" spc="105">
                <a:solidFill>
                  <a:srgbClr val="F1B339"/>
                </a:solidFill>
                <a:latin typeface="Arial"/>
                <a:cs typeface="Arial"/>
              </a:rPr>
              <a:t> </a:t>
            </a:r>
            <a:r>
              <a:rPr dirty="0" sz="3500" spc="170">
                <a:solidFill>
                  <a:srgbClr val="F1B339"/>
                </a:solidFill>
                <a:latin typeface="Arial"/>
                <a:cs typeface="Arial"/>
              </a:rPr>
              <a:t>decode </a:t>
            </a:r>
            <a:r>
              <a:rPr dirty="0" sz="3500" spc="145">
                <a:solidFill>
                  <a:srgbClr val="F1B339"/>
                </a:solidFill>
                <a:latin typeface="Arial"/>
                <a:cs typeface="Arial"/>
              </a:rPr>
              <a:t>the</a:t>
            </a:r>
            <a:r>
              <a:rPr dirty="0" sz="3500" spc="140">
                <a:solidFill>
                  <a:srgbClr val="F1B339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1B339"/>
                </a:solidFill>
                <a:latin typeface="Arial"/>
                <a:cs typeface="Arial"/>
              </a:rPr>
              <a:t>full</a:t>
            </a:r>
            <a:r>
              <a:rPr dirty="0" sz="3500" spc="130">
                <a:solidFill>
                  <a:srgbClr val="F1B339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1B339"/>
                </a:solidFill>
                <a:latin typeface="Arial"/>
                <a:cs typeface="Arial"/>
              </a:rPr>
              <a:t>sensory</a:t>
            </a:r>
            <a:r>
              <a:rPr dirty="0" sz="3500" spc="135">
                <a:solidFill>
                  <a:srgbClr val="F1B339"/>
                </a:solidFill>
                <a:latin typeface="Arial"/>
                <a:cs typeface="Arial"/>
              </a:rPr>
              <a:t> </a:t>
            </a:r>
            <a:r>
              <a:rPr dirty="0" sz="3500" spc="40">
                <a:solidFill>
                  <a:srgbClr val="F1B339"/>
                </a:solidFill>
                <a:latin typeface="Arial"/>
                <a:cs typeface="Arial"/>
              </a:rPr>
              <a:t>and </a:t>
            </a:r>
            <a:r>
              <a:rPr dirty="0" sz="3500" spc="70">
                <a:solidFill>
                  <a:srgbClr val="F1B339"/>
                </a:solidFill>
                <a:latin typeface="Arial"/>
                <a:cs typeface="Arial"/>
              </a:rPr>
              <a:t>emotional</a:t>
            </a:r>
            <a:r>
              <a:rPr dirty="0" sz="3500" spc="240">
                <a:solidFill>
                  <a:srgbClr val="F1B339"/>
                </a:solidFill>
                <a:latin typeface="Arial"/>
                <a:cs typeface="Arial"/>
              </a:rPr>
              <a:t> </a:t>
            </a:r>
            <a:r>
              <a:rPr dirty="0" sz="3500">
                <a:solidFill>
                  <a:srgbClr val="F1B339"/>
                </a:solidFill>
                <a:latin typeface="Arial"/>
                <a:cs typeface="Arial"/>
              </a:rPr>
              <a:t>journey,</a:t>
            </a:r>
            <a:r>
              <a:rPr dirty="0" sz="3500" spc="240">
                <a:solidFill>
                  <a:srgbClr val="F1B339"/>
                </a:solidFill>
                <a:latin typeface="Arial"/>
                <a:cs typeface="Arial"/>
              </a:rPr>
              <a:t> </a:t>
            </a:r>
            <a:r>
              <a:rPr dirty="0" sz="3500" spc="-25">
                <a:solidFill>
                  <a:srgbClr val="FFFFFF"/>
                </a:solidFill>
                <a:latin typeface="Arial"/>
                <a:cs typeface="Arial"/>
              </a:rPr>
              <a:t>so </a:t>
            </a:r>
            <a:r>
              <a:rPr dirty="0" sz="3500" spc="55">
                <a:solidFill>
                  <a:srgbClr val="FFFFFF"/>
                </a:solidFill>
                <a:latin typeface="Arial"/>
                <a:cs typeface="Arial"/>
              </a:rPr>
              <a:t>brands</a:t>
            </a:r>
            <a:r>
              <a:rPr dirty="0" sz="35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35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95">
                <a:solidFill>
                  <a:srgbClr val="FFFFFF"/>
                </a:solidFill>
                <a:latin typeface="Arial"/>
                <a:cs typeface="Arial"/>
              </a:rPr>
              <a:t>serve </a:t>
            </a:r>
            <a:r>
              <a:rPr dirty="0" sz="3500" spc="140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dirty="0" sz="3500" spc="10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dirty="0" sz="35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45">
                <a:solidFill>
                  <a:srgbClr val="FFFFFF"/>
                </a:solidFill>
                <a:latin typeface="Arial"/>
                <a:cs typeface="Arial"/>
              </a:rPr>
              <a:t>food,</a:t>
            </a:r>
            <a:r>
              <a:rPr dirty="0" sz="35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3500" spc="135">
                <a:solidFill>
                  <a:srgbClr val="FFFFFF"/>
                </a:solidFill>
                <a:latin typeface="Arial"/>
                <a:cs typeface="Arial"/>
              </a:rPr>
              <a:t>but </a:t>
            </a:r>
            <a:r>
              <a:rPr dirty="0" sz="3500" spc="145">
                <a:solidFill>
                  <a:srgbClr val="F1B339"/>
                </a:solidFill>
                <a:latin typeface="Arial"/>
                <a:cs typeface="Arial"/>
              </a:rPr>
              <a:t>unforgettable</a:t>
            </a:r>
            <a:r>
              <a:rPr dirty="0" sz="3500" spc="95">
                <a:solidFill>
                  <a:srgbClr val="F1B339"/>
                </a:solidFill>
                <a:latin typeface="Arial"/>
                <a:cs typeface="Arial"/>
              </a:rPr>
              <a:t> </a:t>
            </a:r>
            <a:r>
              <a:rPr dirty="0" sz="3500" spc="-10">
                <a:solidFill>
                  <a:srgbClr val="F1B339"/>
                </a:solidFill>
                <a:latin typeface="Arial"/>
                <a:cs typeface="Arial"/>
              </a:rPr>
              <a:t>moments.</a:t>
            </a:r>
            <a:endParaRPr sz="3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B3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2337" y="1320291"/>
            <a:ext cx="29952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35">
                <a:solidFill>
                  <a:srgbClr val="000000"/>
                </a:solidFill>
                <a:latin typeface="Microsoft Sans Serif"/>
                <a:cs typeface="Microsoft Sans Serif"/>
              </a:rPr>
              <a:t>LIME</a:t>
            </a:r>
            <a:r>
              <a:rPr dirty="0" sz="2800" spc="45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65">
                <a:solidFill>
                  <a:srgbClr val="000000"/>
                </a:solidFill>
                <a:latin typeface="Microsoft Sans Serif"/>
                <a:cs typeface="Microsoft Sans Serif"/>
              </a:rPr>
              <a:t>LAB</a:t>
            </a:r>
            <a:r>
              <a:rPr dirty="0" sz="2800" spc="-110">
                <a:solidFill>
                  <a:srgbClr val="000000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45">
                <a:solidFill>
                  <a:srgbClr val="000000"/>
                </a:solidFill>
                <a:latin typeface="Microsoft Sans Serif"/>
                <a:cs typeface="Microsoft Sans Serif"/>
              </a:rPr>
              <a:t>METHOD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22337" y="1743964"/>
            <a:ext cx="7451090" cy="3667760"/>
          </a:xfrm>
          <a:prstGeom prst="rect">
            <a:avLst/>
          </a:prstGeom>
        </p:spPr>
        <p:txBody>
          <a:bodyPr wrap="square" lIns="0" tIns="7620" rIns="0" bIns="0" rtlCol="0" vert="horz">
            <a:spAutoFit/>
          </a:bodyPr>
          <a:lstStyle/>
          <a:p>
            <a:pPr marL="12700" marR="174625">
              <a:lnSpc>
                <a:spcPct val="101899"/>
              </a:lnSpc>
              <a:spcBef>
                <a:spcPts val="60"/>
              </a:spcBef>
            </a:pP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ran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on-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site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evaluation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combining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taste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satisfaction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surveys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behavioral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observation,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engagement</a:t>
            </a:r>
            <a:r>
              <a:rPr dirty="0" sz="160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dining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experience.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ts val="3229"/>
              </a:lnSpc>
            </a:pPr>
            <a:r>
              <a:rPr dirty="0" sz="2800" spc="-140">
                <a:latin typeface="Microsoft Sans Serif"/>
                <a:cs typeface="Microsoft Sans Serif"/>
              </a:rPr>
              <a:t>SCIENTIFIC</a:t>
            </a:r>
            <a:r>
              <a:rPr dirty="0" sz="2800" spc="20">
                <a:latin typeface="Microsoft Sans Serif"/>
                <a:cs typeface="Microsoft Sans Serif"/>
              </a:rPr>
              <a:t> </a:t>
            </a:r>
            <a:r>
              <a:rPr dirty="0" sz="2800" spc="-30">
                <a:latin typeface="Microsoft Sans Serif"/>
                <a:cs typeface="Microsoft Sans Serif"/>
              </a:rPr>
              <a:t>INSIGHT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ts val="1775"/>
              </a:lnSpc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Wings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scored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taste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value.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detected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drop-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offs</a:t>
            </a:r>
            <a:endParaRPr sz="1600">
              <a:latin typeface="Arial"/>
              <a:cs typeface="Arial"/>
            </a:endParaRPr>
          </a:p>
          <a:p>
            <a:pPr marL="12700" marR="1236980">
              <a:lnSpc>
                <a:spcPts val="1920"/>
              </a:lnSpc>
              <a:spcBef>
                <a:spcPts val="5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waiting</a:t>
            </a:r>
            <a:r>
              <a:rPr dirty="0" sz="16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periods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mid-meal;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signaling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gaps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pacing</a:t>
            </a:r>
            <a:r>
              <a:rPr dirty="0" sz="16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engagement.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4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ts val="3229"/>
              </a:lnSpc>
              <a:spcBef>
                <a:spcPts val="5"/>
              </a:spcBef>
            </a:pPr>
            <a:r>
              <a:rPr dirty="0" sz="2800" spc="-105">
                <a:latin typeface="Microsoft Sans Serif"/>
                <a:cs typeface="Microsoft Sans Serif"/>
              </a:rPr>
              <a:t>STRATEGIC</a:t>
            </a:r>
            <a:r>
              <a:rPr dirty="0" sz="2800" spc="-40">
                <a:latin typeface="Microsoft Sans Serif"/>
                <a:cs typeface="Microsoft Sans Serif"/>
              </a:rPr>
              <a:t> </a:t>
            </a:r>
            <a:r>
              <a:rPr dirty="0" sz="2800" spc="-10">
                <a:latin typeface="Microsoft Sans Serif"/>
                <a:cs typeface="Microsoft Sans Serif"/>
              </a:rPr>
              <a:t>OUTCOME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ts val="1775"/>
              </a:lnSpc>
            </a:pP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delivered</a:t>
            </a:r>
            <a:r>
              <a:rPr dirty="0" sz="1600" spc="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dirty="0" sz="1600" spc="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r>
              <a:rPr dirty="0" sz="1600" spc="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optimize</a:t>
            </a:r>
            <a:r>
              <a:rPr dirty="0" sz="1600" spc="2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600" spc="2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flow,</a:t>
            </a:r>
            <a:r>
              <a:rPr dirty="0" sz="1600" spc="2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sustain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  <a:spcBef>
                <a:spcPts val="6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peaks,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expand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testing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audience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segments.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result: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immersive,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craveable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experience.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17460" y="2114803"/>
            <a:ext cx="544766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365">
                <a:latin typeface="Calibri"/>
                <a:cs typeface="Calibri"/>
              </a:rPr>
              <a:t>Designing</a:t>
            </a:r>
            <a:r>
              <a:rPr dirty="0" sz="5400" spc="409">
                <a:latin typeface="Calibri"/>
                <a:cs typeface="Calibri"/>
              </a:rPr>
              <a:t> </a:t>
            </a:r>
            <a:r>
              <a:rPr dirty="0" sz="5400" spc="-325">
                <a:latin typeface="Calibri"/>
                <a:cs typeface="Calibri"/>
              </a:rPr>
              <a:t>Experiences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5417460" y="2764028"/>
            <a:ext cx="5692775" cy="1857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85">
                <a:latin typeface="Calibri"/>
                <a:cs typeface="Calibri"/>
              </a:rPr>
              <a:t>with</a:t>
            </a:r>
            <a:r>
              <a:rPr dirty="0" sz="5400" spc="135">
                <a:latin typeface="Calibri"/>
                <a:cs typeface="Calibri"/>
              </a:rPr>
              <a:t> </a:t>
            </a:r>
            <a:r>
              <a:rPr dirty="0" sz="5400" spc="-440">
                <a:latin typeface="Calibri"/>
                <a:cs typeface="Calibri"/>
              </a:rPr>
              <a:t>the</a:t>
            </a:r>
            <a:r>
              <a:rPr dirty="0" sz="5400" spc="145">
                <a:latin typeface="Calibri"/>
                <a:cs typeface="Calibri"/>
              </a:rPr>
              <a:t> </a:t>
            </a:r>
            <a:r>
              <a:rPr dirty="0" sz="5400" spc="-100">
                <a:latin typeface="Calibri"/>
                <a:cs typeface="Calibri"/>
              </a:rPr>
              <a:t>Brain</a:t>
            </a:r>
            <a:r>
              <a:rPr dirty="0" sz="5400" spc="140">
                <a:latin typeface="Calibri"/>
                <a:cs typeface="Calibri"/>
              </a:rPr>
              <a:t> </a:t>
            </a:r>
            <a:r>
              <a:rPr dirty="0" sz="5400" spc="-310">
                <a:latin typeface="Calibri"/>
                <a:cs typeface="Calibri"/>
              </a:rPr>
              <a:t>in</a:t>
            </a:r>
            <a:r>
              <a:rPr dirty="0" sz="5400" spc="145">
                <a:latin typeface="Calibri"/>
                <a:cs typeface="Calibri"/>
              </a:rPr>
              <a:t> </a:t>
            </a:r>
            <a:r>
              <a:rPr dirty="0" sz="5400" spc="-720">
                <a:latin typeface="Calibri"/>
                <a:cs typeface="Calibri"/>
              </a:rPr>
              <a:t>Mind</a:t>
            </a:r>
            <a:endParaRPr sz="5400">
              <a:latin typeface="Calibri"/>
              <a:cs typeface="Calibri"/>
            </a:endParaRPr>
          </a:p>
          <a:p>
            <a:pPr algn="just" marL="12700" marR="5080">
              <a:lnSpc>
                <a:spcPct val="90600"/>
              </a:lnSpc>
              <a:spcBef>
                <a:spcPts val="2075"/>
              </a:spcBef>
            </a:pPr>
            <a:r>
              <a:rPr dirty="0" sz="1800">
                <a:latin typeface="Microsoft Sans Serif"/>
                <a:cs typeface="Microsoft Sans Serif"/>
              </a:rPr>
              <a:t>Exit</a:t>
            </a:r>
            <a:r>
              <a:rPr dirty="0" sz="1800" spc="114">
                <a:latin typeface="Microsoft Sans Serif"/>
                <a:cs typeface="Microsoft Sans Serif"/>
              </a:rPr>
              <a:t> </a:t>
            </a:r>
            <a:r>
              <a:rPr dirty="0" sz="1800" spc="170">
                <a:latin typeface="Microsoft Sans Serif"/>
                <a:cs typeface="Microsoft Sans Serif"/>
              </a:rPr>
              <a:t>to</a:t>
            </a:r>
            <a:r>
              <a:rPr dirty="0" sz="1800" spc="114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Nature</a:t>
            </a:r>
            <a:r>
              <a:rPr dirty="0" sz="1800" spc="105">
                <a:latin typeface="Microsoft Sans Serif"/>
                <a:cs typeface="Microsoft Sans Serif"/>
              </a:rPr>
              <a:t> </a:t>
            </a:r>
            <a:r>
              <a:rPr dirty="0" sz="1800" spc="75">
                <a:latin typeface="Microsoft Sans Serif"/>
                <a:cs typeface="Microsoft Sans Serif"/>
              </a:rPr>
              <a:t>wanted</a:t>
            </a:r>
            <a:r>
              <a:rPr dirty="0" sz="1800" spc="105">
                <a:latin typeface="Microsoft Sans Serif"/>
                <a:cs typeface="Microsoft Sans Serif"/>
              </a:rPr>
              <a:t> </a:t>
            </a:r>
            <a:r>
              <a:rPr dirty="0" sz="1800" spc="170">
                <a:latin typeface="Microsoft Sans Serif"/>
                <a:cs typeface="Microsoft Sans Serif"/>
              </a:rPr>
              <a:t>to</a:t>
            </a:r>
            <a:r>
              <a:rPr dirty="0" sz="1800" spc="11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optimize</a:t>
            </a:r>
            <a:r>
              <a:rPr dirty="0" sz="1800" spc="110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both</a:t>
            </a:r>
            <a:r>
              <a:rPr dirty="0" sz="1800" spc="110">
                <a:latin typeface="Microsoft Sans Serif"/>
                <a:cs typeface="Microsoft Sans Serif"/>
              </a:rPr>
              <a:t> </a:t>
            </a:r>
            <a:r>
              <a:rPr dirty="0" sz="1800" spc="80">
                <a:latin typeface="Microsoft Sans Serif"/>
                <a:cs typeface="Microsoft Sans Serif"/>
              </a:rPr>
              <a:t>the</a:t>
            </a:r>
            <a:r>
              <a:rPr dirty="0" sz="1800" spc="105">
                <a:latin typeface="Microsoft Sans Serif"/>
                <a:cs typeface="Microsoft Sans Serif"/>
              </a:rPr>
              <a:t> </a:t>
            </a:r>
            <a:r>
              <a:rPr dirty="0" sz="1800" spc="-10">
                <a:latin typeface="Microsoft Sans Serif"/>
                <a:cs typeface="Microsoft Sans Serif"/>
              </a:rPr>
              <a:t>customer </a:t>
            </a:r>
            <a:r>
              <a:rPr dirty="0" sz="1800">
                <a:latin typeface="Microsoft Sans Serif"/>
                <a:cs typeface="Microsoft Sans Serif"/>
              </a:rPr>
              <a:t>journey</a:t>
            </a:r>
            <a:r>
              <a:rPr dirty="0" sz="1800" spc="16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and</a:t>
            </a:r>
            <a:r>
              <a:rPr dirty="0" sz="1800" spc="155">
                <a:latin typeface="Microsoft Sans Serif"/>
                <a:cs typeface="Microsoft Sans Serif"/>
              </a:rPr>
              <a:t> </a:t>
            </a:r>
            <a:r>
              <a:rPr dirty="0" sz="1800" spc="75">
                <a:latin typeface="Microsoft Sans Serif"/>
                <a:cs typeface="Microsoft Sans Serif"/>
              </a:rPr>
              <a:t>the</a:t>
            </a:r>
            <a:r>
              <a:rPr dirty="0" sz="1800" spc="150">
                <a:latin typeface="Microsoft Sans Serif"/>
                <a:cs typeface="Microsoft Sans Serif"/>
              </a:rPr>
              <a:t> </a:t>
            </a:r>
            <a:r>
              <a:rPr dirty="0" sz="1800" spc="60">
                <a:latin typeface="Microsoft Sans Serif"/>
                <a:cs typeface="Microsoft Sans Serif"/>
              </a:rPr>
              <a:t>pilot</a:t>
            </a:r>
            <a:r>
              <a:rPr dirty="0" sz="1800" spc="165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experience,</a:t>
            </a:r>
            <a:r>
              <a:rPr dirty="0" sz="1800" spc="16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using</a:t>
            </a:r>
            <a:r>
              <a:rPr dirty="0" sz="1800" spc="160">
                <a:latin typeface="Microsoft Sans Serif"/>
                <a:cs typeface="Microsoft Sans Serif"/>
              </a:rPr>
              <a:t> </a:t>
            </a:r>
            <a:r>
              <a:rPr dirty="0" sz="1800">
                <a:latin typeface="Microsoft Sans Serif"/>
                <a:cs typeface="Microsoft Sans Serif"/>
              </a:rPr>
              <a:t>emotional</a:t>
            </a:r>
            <a:r>
              <a:rPr dirty="0" sz="1800" spc="150">
                <a:latin typeface="Microsoft Sans Serif"/>
                <a:cs typeface="Microsoft Sans Serif"/>
              </a:rPr>
              <a:t> </a:t>
            </a:r>
            <a:r>
              <a:rPr dirty="0" sz="1800" spc="-25">
                <a:latin typeface="Microsoft Sans Serif"/>
                <a:cs typeface="Microsoft Sans Serif"/>
              </a:rPr>
              <a:t>and </a:t>
            </a:r>
            <a:r>
              <a:rPr dirty="0" sz="1800" spc="70">
                <a:latin typeface="Microsoft Sans Serif"/>
                <a:cs typeface="Microsoft Sans Serif"/>
              </a:rPr>
              <a:t>cognitive</a:t>
            </a:r>
            <a:r>
              <a:rPr dirty="0" sz="1800" spc="55">
                <a:latin typeface="Microsoft Sans Serif"/>
                <a:cs typeface="Microsoft Sans Serif"/>
              </a:rPr>
              <a:t> </a:t>
            </a:r>
            <a:r>
              <a:rPr dirty="0" sz="1800" spc="60">
                <a:latin typeface="Microsoft Sans Serif"/>
                <a:cs typeface="Microsoft Sans Serif"/>
              </a:rPr>
              <a:t>data.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4878" y="2402333"/>
            <a:ext cx="4452375" cy="20533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4A9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120461" y="1868424"/>
            <a:ext cx="3789679" cy="3018790"/>
          </a:xfrm>
          <a:prstGeom prst="rect">
            <a:avLst/>
          </a:prstGeom>
        </p:spPr>
        <p:txBody>
          <a:bodyPr wrap="square" lIns="0" tIns="91440" rIns="0" bIns="0" rtlCol="0" vert="horz">
            <a:spAutoFit/>
          </a:bodyPr>
          <a:lstStyle/>
          <a:p>
            <a:pPr marL="12700" marR="5080">
              <a:lnSpc>
                <a:spcPct val="90200"/>
              </a:lnSpc>
              <a:spcBef>
                <a:spcPts val="720"/>
              </a:spcBef>
            </a:pPr>
            <a:r>
              <a:rPr dirty="0" sz="5300" spc="-10">
                <a:solidFill>
                  <a:srgbClr val="FFFFFF"/>
                </a:solidFill>
                <a:latin typeface="Arial"/>
                <a:cs typeface="Arial"/>
              </a:rPr>
              <a:t>Emotions </a:t>
            </a:r>
            <a:r>
              <a:rPr dirty="0" sz="5300" spc="19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53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300" spc="18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5300" spc="60">
                <a:solidFill>
                  <a:srgbClr val="FFFFFF"/>
                </a:solidFill>
                <a:latin typeface="Arial"/>
                <a:cs typeface="Arial"/>
              </a:rPr>
              <a:t>journey.</a:t>
            </a:r>
            <a:r>
              <a:rPr dirty="0" sz="53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300" spc="25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dirty="0" sz="5300" spc="160">
                <a:solidFill>
                  <a:srgbClr val="E9453C"/>
                </a:solidFill>
                <a:latin typeface="Arial"/>
                <a:cs typeface="Arial"/>
              </a:rPr>
              <a:t>just</a:t>
            </a:r>
            <a:r>
              <a:rPr dirty="0" sz="5300" spc="130">
                <a:solidFill>
                  <a:srgbClr val="E9453C"/>
                </a:solidFill>
                <a:latin typeface="Arial"/>
                <a:cs typeface="Arial"/>
              </a:rPr>
              <a:t> </a:t>
            </a:r>
            <a:r>
              <a:rPr dirty="0" sz="5300" spc="110">
                <a:solidFill>
                  <a:srgbClr val="E9453C"/>
                </a:solidFill>
                <a:latin typeface="Arial"/>
                <a:cs typeface="Arial"/>
              </a:rPr>
              <a:t>map</a:t>
            </a:r>
            <a:r>
              <a:rPr dirty="0" sz="5300" spc="140">
                <a:solidFill>
                  <a:srgbClr val="E9453C"/>
                </a:solidFill>
                <a:latin typeface="Arial"/>
                <a:cs typeface="Arial"/>
              </a:rPr>
              <a:t> </a:t>
            </a:r>
            <a:r>
              <a:rPr dirty="0" sz="5300" spc="65">
                <a:solidFill>
                  <a:srgbClr val="E9453C"/>
                </a:solidFill>
                <a:latin typeface="Arial"/>
                <a:cs typeface="Arial"/>
              </a:rPr>
              <a:t>it.</a:t>
            </a:r>
            <a:endParaRPr sz="53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83223" y="0"/>
            <a:ext cx="6205728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3376B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22337" y="1332484"/>
            <a:ext cx="29952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235">
                <a:solidFill>
                  <a:srgbClr val="FFD342"/>
                </a:solidFill>
                <a:latin typeface="Microsoft Sans Serif"/>
                <a:cs typeface="Microsoft Sans Serif"/>
              </a:rPr>
              <a:t>LIME</a:t>
            </a:r>
            <a:r>
              <a:rPr dirty="0" sz="2800" spc="45">
                <a:solidFill>
                  <a:srgbClr val="FFD342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65">
                <a:solidFill>
                  <a:srgbClr val="FFD342"/>
                </a:solidFill>
                <a:latin typeface="Microsoft Sans Serif"/>
                <a:cs typeface="Microsoft Sans Serif"/>
              </a:rPr>
              <a:t>LAB</a:t>
            </a:r>
            <a:r>
              <a:rPr dirty="0" sz="2800" spc="-110">
                <a:solidFill>
                  <a:srgbClr val="FFD342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45">
                <a:solidFill>
                  <a:srgbClr val="FFD342"/>
                </a:solidFill>
                <a:latin typeface="Microsoft Sans Serif"/>
                <a:cs typeface="Microsoft Sans Serif"/>
              </a:rPr>
              <a:t>METHOD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422337" y="1756155"/>
            <a:ext cx="7397115" cy="3796029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01299"/>
              </a:lnSpc>
              <a:spcBef>
                <a:spcPts val="75"/>
              </a:spcBef>
            </a:pP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equipped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paragliding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pilots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30">
                <a:solidFill>
                  <a:srgbClr val="FFFFFF"/>
                </a:solidFill>
                <a:latin typeface="Arial"/>
                <a:cs typeface="Arial"/>
              </a:rPr>
              <a:t>EEG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during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flights,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capturing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brain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activity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full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experience: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preparation,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takeoff,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flight,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landing.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ts val="3229"/>
              </a:lnSpc>
              <a:spcBef>
                <a:spcPts val="5"/>
              </a:spcBef>
            </a:pPr>
            <a:r>
              <a:rPr dirty="0" sz="2800" spc="-140">
                <a:solidFill>
                  <a:srgbClr val="FFD342"/>
                </a:solidFill>
                <a:latin typeface="Microsoft Sans Serif"/>
                <a:cs typeface="Microsoft Sans Serif"/>
              </a:rPr>
              <a:t>SCIENTIFIC</a:t>
            </a:r>
            <a:r>
              <a:rPr dirty="0" sz="2800" spc="20">
                <a:solidFill>
                  <a:srgbClr val="FFD342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0">
                <a:solidFill>
                  <a:srgbClr val="FFD342"/>
                </a:solidFill>
                <a:latin typeface="Microsoft Sans Serif"/>
                <a:cs typeface="Microsoft Sans Serif"/>
              </a:rPr>
              <a:t>INSIGHT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ts val="1775"/>
              </a:lnSpc>
            </a:pP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detected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a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peak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arousal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takeoff,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followed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shift</a:t>
            </a:r>
            <a:endParaRPr sz="1600">
              <a:latin typeface="Arial"/>
              <a:cs typeface="Arial"/>
            </a:endParaRPr>
          </a:p>
          <a:p>
            <a:pPr marL="12700" marR="52705">
              <a:lnSpc>
                <a:spcPct val="99400"/>
              </a:lnSpc>
            </a:pP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calm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clarity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mid-air.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Pilots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showed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similar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patterns,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offering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insight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mental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load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state.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revealed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touch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points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stress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moments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journeys.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ts val="3240"/>
              </a:lnSpc>
              <a:spcBef>
                <a:spcPts val="5"/>
              </a:spcBef>
            </a:pPr>
            <a:r>
              <a:rPr dirty="0" sz="2800" spc="-105">
                <a:solidFill>
                  <a:srgbClr val="FFD342"/>
                </a:solidFill>
                <a:latin typeface="Microsoft Sans Serif"/>
                <a:cs typeface="Microsoft Sans Serif"/>
              </a:rPr>
              <a:t>STRATEGIC</a:t>
            </a:r>
            <a:r>
              <a:rPr dirty="0" sz="2800" spc="-40">
                <a:solidFill>
                  <a:srgbClr val="FFD342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">
                <a:solidFill>
                  <a:srgbClr val="FFD342"/>
                </a:solidFill>
                <a:latin typeface="Microsoft Sans Serif"/>
                <a:cs typeface="Microsoft Sans Serif"/>
              </a:rPr>
              <a:t>OUTCOME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ts val="1789"/>
              </a:lnSpc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Lime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dirty="0" sz="16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delivered</a:t>
            </a:r>
            <a:r>
              <a:rPr dirty="0" sz="16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clear</a:t>
            </a:r>
            <a:r>
              <a:rPr dirty="0" sz="16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r>
              <a:rPr dirty="0" sz="16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optimize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service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design,</a:t>
            </a:r>
            <a:r>
              <a:rPr dirty="0" sz="16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staff</a:t>
            </a:r>
            <a:endParaRPr sz="1600">
              <a:latin typeface="Arial"/>
              <a:cs typeface="Arial"/>
            </a:endParaRPr>
          </a:p>
          <a:p>
            <a:pPr marL="12700" marR="490855">
              <a:lnSpc>
                <a:spcPts val="1900"/>
              </a:lnSpc>
              <a:spcBef>
                <a:spcPts val="6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flow,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pacing.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result: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centered,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memorable,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efficient</a:t>
            </a:r>
            <a:r>
              <a:rPr dirty="0" sz="1600" spc="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customers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staff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alike.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61F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17460" y="2230628"/>
            <a:ext cx="510286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975">
                <a:solidFill>
                  <a:srgbClr val="FFEF03"/>
                </a:solidFill>
                <a:latin typeface="Calibri"/>
                <a:cs typeface="Calibri"/>
              </a:rPr>
              <a:t>NEURO</a:t>
            </a:r>
            <a:r>
              <a:rPr dirty="0" sz="5400" spc="405">
                <a:solidFill>
                  <a:srgbClr val="FFEF03"/>
                </a:solidFill>
                <a:latin typeface="Calibri"/>
                <a:cs typeface="Calibri"/>
              </a:rPr>
              <a:t> </a:t>
            </a:r>
            <a:r>
              <a:rPr dirty="0" sz="5400" spc="-790">
                <a:solidFill>
                  <a:srgbClr val="FFEF03"/>
                </a:solidFill>
                <a:latin typeface="Calibri"/>
                <a:cs typeface="Calibri"/>
              </a:rPr>
              <a:t>EVALUATION</a:t>
            </a:r>
            <a:r>
              <a:rPr dirty="0" sz="5400" spc="405">
                <a:solidFill>
                  <a:srgbClr val="FFEF03"/>
                </a:solidFill>
                <a:latin typeface="Calibri"/>
                <a:cs typeface="Calibri"/>
              </a:rPr>
              <a:t> </a:t>
            </a:r>
            <a:r>
              <a:rPr dirty="0" sz="5400" spc="-910">
                <a:solidFill>
                  <a:srgbClr val="FFEF03"/>
                </a:solidFill>
                <a:latin typeface="Calibri"/>
                <a:cs typeface="Calibri"/>
              </a:rPr>
              <a:t>OF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17460" y="2879852"/>
            <a:ext cx="6006465" cy="1628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310">
                <a:solidFill>
                  <a:srgbClr val="FFEF03"/>
                </a:solidFill>
                <a:latin typeface="Calibri"/>
                <a:cs typeface="Calibri"/>
              </a:rPr>
              <a:t>IN-</a:t>
            </a:r>
            <a:r>
              <a:rPr dirty="0" sz="5400" spc="-690">
                <a:solidFill>
                  <a:srgbClr val="FFEF03"/>
                </a:solidFill>
                <a:latin typeface="Calibri"/>
                <a:cs typeface="Calibri"/>
              </a:rPr>
              <a:t>STORE</a:t>
            </a:r>
            <a:r>
              <a:rPr dirty="0" sz="5400" spc="409">
                <a:solidFill>
                  <a:srgbClr val="FFEF03"/>
                </a:solidFill>
                <a:latin typeface="Calibri"/>
                <a:cs typeface="Calibri"/>
              </a:rPr>
              <a:t> </a:t>
            </a:r>
            <a:r>
              <a:rPr dirty="0" sz="5400" spc="-965">
                <a:solidFill>
                  <a:srgbClr val="FFEF03"/>
                </a:solidFill>
                <a:latin typeface="Calibri"/>
                <a:cs typeface="Calibri"/>
              </a:rPr>
              <a:t>COMMUNICATION</a:t>
            </a:r>
            <a:endParaRPr sz="5400">
              <a:latin typeface="Calibri"/>
              <a:cs typeface="Calibri"/>
            </a:endParaRPr>
          </a:p>
          <a:p>
            <a:pPr marL="12700" marR="505459">
              <a:lnSpc>
                <a:spcPts val="1989"/>
              </a:lnSpc>
              <a:spcBef>
                <a:spcPts val="2200"/>
              </a:spcBef>
            </a:pP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Spinneys</a:t>
            </a:r>
            <a:r>
              <a:rPr dirty="0" sz="18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Microsoft Sans Serif"/>
                <a:cs typeface="Microsoft Sans Serif"/>
              </a:rPr>
              <a:t>wanted</a:t>
            </a:r>
            <a:r>
              <a:rPr dirty="0" sz="18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assess</a:t>
            </a:r>
            <a:r>
              <a:rPr dirty="0" sz="18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how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Microsoft Sans Serif"/>
                <a:cs typeface="Microsoft Sans Serif"/>
              </a:rPr>
              <a:t>intuitive</a:t>
            </a:r>
            <a:r>
              <a:rPr dirty="0" sz="18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Microsoft Sans Serif"/>
                <a:cs typeface="Microsoft Sans Serif"/>
              </a:rPr>
              <a:t>their</a:t>
            </a:r>
            <a:r>
              <a:rPr dirty="0" sz="1800" spc="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Microsoft Sans Serif"/>
                <a:cs typeface="Microsoft Sans Serif"/>
              </a:rPr>
              <a:t>store </a:t>
            </a:r>
            <a:r>
              <a:rPr dirty="0" sz="1800" spc="65">
                <a:solidFill>
                  <a:srgbClr val="FFFFFF"/>
                </a:solidFill>
                <a:latin typeface="Microsoft Sans Serif"/>
                <a:cs typeface="Microsoft Sans Serif"/>
              </a:rPr>
              <a:t>layout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Microsoft Sans Serif"/>
                <a:cs typeface="Microsoft Sans Serif"/>
              </a:rPr>
              <a:t>truly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is,</a:t>
            </a:r>
            <a:r>
              <a:rPr dirty="0" sz="1800" spc="50">
                <a:solidFill>
                  <a:srgbClr val="FFFFFF"/>
                </a:solidFill>
                <a:latin typeface="Microsoft Sans Serif"/>
                <a:cs typeface="Microsoft Sans Serif"/>
              </a:rPr>
              <a:t> from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shopper’s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Microsoft Sans Serif"/>
                <a:cs typeface="Microsoft Sans Serif"/>
              </a:rPr>
              <a:t>point</a:t>
            </a:r>
            <a:r>
              <a:rPr dirty="0" sz="18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view.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195" y="2178269"/>
            <a:ext cx="4907666" cy="25014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AFD803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2432739" y="4289215"/>
              <a:ext cx="2727325" cy="1558925"/>
            </a:xfrm>
            <a:custGeom>
              <a:avLst/>
              <a:gdLst/>
              <a:ahLst/>
              <a:cxnLst/>
              <a:rect l="l" t="t" r="r" b="b"/>
              <a:pathLst>
                <a:path w="2727325" h="1558925">
                  <a:moveTo>
                    <a:pt x="0" y="0"/>
                  </a:moveTo>
                  <a:lnTo>
                    <a:pt x="2726872" y="0"/>
                  </a:lnTo>
                  <a:lnTo>
                    <a:pt x="2726872" y="1558800"/>
                  </a:lnTo>
                  <a:lnTo>
                    <a:pt x="0" y="155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8952" cy="6857999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8877013" y="1241959"/>
              <a:ext cx="2727325" cy="1558925"/>
            </a:xfrm>
            <a:custGeom>
              <a:avLst/>
              <a:gdLst/>
              <a:ahLst/>
              <a:cxnLst/>
              <a:rect l="l" t="t" r="r" b="b"/>
              <a:pathLst>
                <a:path w="2727325" h="1558925">
                  <a:moveTo>
                    <a:pt x="0" y="0"/>
                  </a:moveTo>
                  <a:lnTo>
                    <a:pt x="2726872" y="0"/>
                  </a:lnTo>
                  <a:lnTo>
                    <a:pt x="2726872" y="1558800"/>
                  </a:lnTo>
                  <a:lnTo>
                    <a:pt x="0" y="155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346694" y="4289215"/>
              <a:ext cx="2727325" cy="1558925"/>
            </a:xfrm>
            <a:custGeom>
              <a:avLst/>
              <a:gdLst/>
              <a:ahLst/>
              <a:cxnLst/>
              <a:rect l="l" t="t" r="r" b="b"/>
              <a:pathLst>
                <a:path w="2727325" h="1558925">
                  <a:moveTo>
                    <a:pt x="0" y="0"/>
                  </a:moveTo>
                  <a:lnTo>
                    <a:pt x="2726872" y="0"/>
                  </a:lnTo>
                  <a:lnTo>
                    <a:pt x="2726872" y="1558800"/>
                  </a:lnTo>
                  <a:lnTo>
                    <a:pt x="0" y="155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981332" y="852619"/>
              <a:ext cx="2727325" cy="1558925"/>
            </a:xfrm>
            <a:custGeom>
              <a:avLst/>
              <a:gdLst/>
              <a:ahLst/>
              <a:cxnLst/>
              <a:rect l="l" t="t" r="r" b="b"/>
              <a:pathLst>
                <a:path w="2727325" h="1558925">
                  <a:moveTo>
                    <a:pt x="0" y="0"/>
                  </a:moveTo>
                  <a:lnTo>
                    <a:pt x="2726872" y="0"/>
                  </a:lnTo>
                  <a:lnTo>
                    <a:pt x="2726872" y="1558800"/>
                  </a:lnTo>
                  <a:lnTo>
                    <a:pt x="0" y="155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98054" y="1220312"/>
              <a:ext cx="2727325" cy="1558925"/>
            </a:xfrm>
            <a:custGeom>
              <a:avLst/>
              <a:gdLst/>
              <a:ahLst/>
              <a:cxnLst/>
              <a:rect l="l" t="t" r="r" b="b"/>
              <a:pathLst>
                <a:path w="2727325" h="1558925">
                  <a:moveTo>
                    <a:pt x="0" y="0"/>
                  </a:moveTo>
                  <a:lnTo>
                    <a:pt x="2726872" y="0"/>
                  </a:lnTo>
                  <a:lnTo>
                    <a:pt x="2726872" y="1558800"/>
                  </a:lnTo>
                  <a:lnTo>
                    <a:pt x="0" y="155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9367" y="3752088"/>
              <a:ext cx="2642616" cy="3105912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1992650" y="3995420"/>
            <a:ext cx="73596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60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18744"/>
            <a:ext cx="1895856" cy="3304032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54618" y="862076"/>
            <a:ext cx="38862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334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0">
              <a:latin typeface="Calibri"/>
              <a:cs typeface="Calibr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2867498" y="4568444"/>
            <a:ext cx="9105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5">
                <a:solidFill>
                  <a:srgbClr val="14213D"/>
                </a:solidFill>
                <a:latin typeface="Microsoft Sans Serif"/>
                <a:cs typeface="Microsoft Sans Serif"/>
              </a:rPr>
              <a:t>Data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867498" y="4989067"/>
            <a:ext cx="15748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14213D"/>
                </a:solidFill>
                <a:latin typeface="Microsoft Sans Serif"/>
                <a:cs typeface="Microsoft Sans Serif"/>
              </a:rPr>
              <a:t>Modeling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432559"/>
            <a:ext cx="12188952" cy="5416296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851694" y="1836928"/>
            <a:ext cx="10485755" cy="3058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900" spc="-1739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dirty="0" sz="19900" spc="14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19900" spc="305">
                <a:solidFill>
                  <a:srgbClr val="0A1F44"/>
                </a:solidFill>
                <a:latin typeface="Calibri"/>
                <a:cs typeface="Calibri"/>
              </a:rPr>
              <a:t>pillars</a:t>
            </a:r>
            <a:endParaRPr sz="19900">
              <a:latin typeface="Calibri"/>
              <a:cs typeface="Calibr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114428" y="1505203"/>
            <a:ext cx="122491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14213D"/>
                </a:solidFill>
                <a:latin typeface="Microsoft Sans Serif"/>
                <a:cs typeface="Microsoft Sans Serif"/>
              </a:rPr>
              <a:t>Neuro-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114428" y="1925828"/>
            <a:ext cx="17875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50">
                <a:solidFill>
                  <a:srgbClr val="14213D"/>
                </a:solidFill>
                <a:latin typeface="Microsoft Sans Serif"/>
                <a:cs typeface="Microsoft Sans Serif"/>
              </a:rPr>
              <a:t>marketing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382694" y="1145540"/>
            <a:ext cx="15621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>
                <a:solidFill>
                  <a:srgbClr val="14213D"/>
                </a:solidFill>
                <a:latin typeface="Microsoft Sans Serif"/>
                <a:cs typeface="Microsoft Sans Serif"/>
              </a:rPr>
              <a:t>Branding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5382694" y="1566164"/>
            <a:ext cx="206502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45">
                <a:solidFill>
                  <a:srgbClr val="14213D"/>
                </a:solidFill>
                <a:latin typeface="Microsoft Sans Serif"/>
                <a:cs typeface="Microsoft Sans Serif"/>
              </a:rPr>
              <a:t>Psychology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9343053" y="1588515"/>
            <a:ext cx="141795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5">
                <a:solidFill>
                  <a:srgbClr val="14213D"/>
                </a:solidFill>
                <a:latin typeface="Microsoft Sans Serif"/>
                <a:cs typeface="Microsoft Sans Serif"/>
              </a:rPr>
              <a:t>Business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9343053" y="1969515"/>
            <a:ext cx="152209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70">
                <a:solidFill>
                  <a:srgbClr val="14213D"/>
                </a:solidFill>
                <a:latin typeface="Microsoft Sans Serif"/>
                <a:cs typeface="Microsoft Sans Serif"/>
              </a:rPr>
              <a:t>Genetics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7851176" y="4589779"/>
            <a:ext cx="196596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>
                <a:solidFill>
                  <a:srgbClr val="14213D"/>
                </a:solidFill>
                <a:latin typeface="Microsoft Sans Serif"/>
                <a:cs typeface="Microsoft Sans Serif"/>
              </a:rPr>
              <a:t>Think-</a:t>
            </a:r>
            <a:r>
              <a:rPr dirty="0" sz="3000" spc="-20">
                <a:solidFill>
                  <a:srgbClr val="14213D"/>
                </a:solidFill>
                <a:latin typeface="Microsoft Sans Serif"/>
                <a:cs typeface="Microsoft Sans Serif"/>
              </a:rPr>
              <a:t>Tank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851176" y="5007355"/>
            <a:ext cx="106362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60">
                <a:solidFill>
                  <a:srgbClr val="14213D"/>
                </a:solidFill>
                <a:latin typeface="Microsoft Sans Serif"/>
                <a:cs typeface="Microsoft Sans Serif"/>
              </a:rPr>
              <a:t>Circle</a:t>
            </a:r>
            <a:endParaRPr sz="3000">
              <a:latin typeface="Microsoft Sans Serif"/>
              <a:cs typeface="Microsoft Sans Serif"/>
            </a:endParaRPr>
          </a:p>
        </p:txBody>
      </p:sp>
      <p:pic>
        <p:nvPicPr>
          <p:cNvPr id="26" name="object 26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4176" y="664463"/>
            <a:ext cx="2581655" cy="3304032"/>
          </a:xfrm>
          <a:prstGeom prst="rect">
            <a:avLst/>
          </a:prstGeom>
        </p:spPr>
      </p:pic>
      <p:sp>
        <p:nvSpPr>
          <p:cNvPr id="27" name="object 27" descr=""/>
          <p:cNvSpPr txBox="1"/>
          <p:nvPr/>
        </p:nvSpPr>
        <p:spPr>
          <a:xfrm>
            <a:off x="8457977" y="907796"/>
            <a:ext cx="67500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1085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0">
              <a:latin typeface="Calibri"/>
              <a:cs typeface="Calibri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3611879" y="243840"/>
            <a:ext cx="2581910" cy="3307079"/>
            <a:chOff x="3611879" y="243840"/>
            <a:chExt cx="2581910" cy="3307079"/>
          </a:xfrm>
        </p:grpSpPr>
        <p:sp>
          <p:nvSpPr>
            <p:cNvPr id="29" name="object 29" descr=""/>
            <p:cNvSpPr/>
            <p:nvPr/>
          </p:nvSpPr>
          <p:spPr>
            <a:xfrm>
              <a:off x="4749552" y="1157361"/>
              <a:ext cx="480059" cy="840740"/>
            </a:xfrm>
            <a:custGeom>
              <a:avLst/>
              <a:gdLst/>
              <a:ahLst/>
              <a:cxnLst/>
              <a:rect l="l" t="t" r="r" b="b"/>
              <a:pathLst>
                <a:path w="480060" h="840739">
                  <a:moveTo>
                    <a:pt x="479536" y="0"/>
                  </a:moveTo>
                  <a:lnTo>
                    <a:pt x="0" y="0"/>
                  </a:lnTo>
                  <a:lnTo>
                    <a:pt x="0" y="840117"/>
                  </a:lnTo>
                  <a:lnTo>
                    <a:pt x="479536" y="840117"/>
                  </a:lnTo>
                  <a:lnTo>
                    <a:pt x="479536" y="0"/>
                  </a:lnTo>
                  <a:close/>
                </a:path>
              </a:pathLst>
            </a:custGeom>
            <a:solidFill>
              <a:srgbClr val="AFD8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4749552" y="1157361"/>
              <a:ext cx="480059" cy="840740"/>
            </a:xfrm>
            <a:custGeom>
              <a:avLst/>
              <a:gdLst/>
              <a:ahLst/>
              <a:cxnLst/>
              <a:rect l="l" t="t" r="r" b="b"/>
              <a:pathLst>
                <a:path w="480060" h="840739">
                  <a:moveTo>
                    <a:pt x="0" y="0"/>
                  </a:moveTo>
                  <a:lnTo>
                    <a:pt x="479536" y="0"/>
                  </a:lnTo>
                  <a:lnTo>
                    <a:pt x="479536" y="840118"/>
                  </a:lnTo>
                  <a:lnTo>
                    <a:pt x="0" y="84011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FD80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11879" y="243840"/>
              <a:ext cx="2581655" cy="3307079"/>
            </a:xfrm>
            <a:prstGeom prst="rect">
              <a:avLst/>
            </a:prstGeom>
          </p:spPr>
        </p:pic>
      </p:grp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565219" y="487171"/>
            <a:ext cx="673100" cy="1854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1085">
                <a:solidFill>
                  <a:srgbClr val="FFFFFF"/>
                </a:solidFill>
              </a:rPr>
              <a:t>2</a:t>
            </a:r>
            <a:endParaRPr sz="12000"/>
          </a:p>
        </p:txBody>
      </p:sp>
      <p:grpSp>
        <p:nvGrpSpPr>
          <p:cNvPr id="33" name="object 33" descr=""/>
          <p:cNvGrpSpPr/>
          <p:nvPr/>
        </p:nvGrpSpPr>
        <p:grpSpPr>
          <a:xfrm>
            <a:off x="6089903" y="3739895"/>
            <a:ext cx="2588260" cy="3118485"/>
            <a:chOff x="6089903" y="3739895"/>
            <a:chExt cx="2588260" cy="3118485"/>
          </a:xfrm>
        </p:grpSpPr>
        <p:sp>
          <p:nvSpPr>
            <p:cNvPr id="34" name="object 34" descr=""/>
            <p:cNvSpPr/>
            <p:nvPr/>
          </p:nvSpPr>
          <p:spPr>
            <a:xfrm>
              <a:off x="7090352" y="4511310"/>
              <a:ext cx="480059" cy="751840"/>
            </a:xfrm>
            <a:custGeom>
              <a:avLst/>
              <a:gdLst/>
              <a:ahLst/>
              <a:cxnLst/>
              <a:rect l="l" t="t" r="r" b="b"/>
              <a:pathLst>
                <a:path w="480059" h="751839">
                  <a:moveTo>
                    <a:pt x="479535" y="0"/>
                  </a:moveTo>
                  <a:lnTo>
                    <a:pt x="0" y="0"/>
                  </a:lnTo>
                  <a:lnTo>
                    <a:pt x="0" y="751217"/>
                  </a:lnTo>
                  <a:lnTo>
                    <a:pt x="479535" y="751217"/>
                  </a:lnTo>
                  <a:lnTo>
                    <a:pt x="479535" y="0"/>
                  </a:lnTo>
                  <a:close/>
                </a:path>
              </a:pathLst>
            </a:custGeom>
            <a:solidFill>
              <a:srgbClr val="AFD80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7090352" y="4511310"/>
              <a:ext cx="480059" cy="751840"/>
            </a:xfrm>
            <a:custGeom>
              <a:avLst/>
              <a:gdLst/>
              <a:ahLst/>
              <a:cxnLst/>
              <a:rect l="l" t="t" r="r" b="b"/>
              <a:pathLst>
                <a:path w="480059" h="751839">
                  <a:moveTo>
                    <a:pt x="0" y="0"/>
                  </a:moveTo>
                  <a:lnTo>
                    <a:pt x="479536" y="0"/>
                  </a:lnTo>
                  <a:lnTo>
                    <a:pt x="479536" y="751218"/>
                  </a:lnTo>
                  <a:lnTo>
                    <a:pt x="0" y="75121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FD80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89903" y="3739895"/>
              <a:ext cx="2587752" cy="3118104"/>
            </a:xfrm>
            <a:prstGeom prst="rect">
              <a:avLst/>
            </a:prstGeom>
          </p:spPr>
        </p:pic>
      </p:grpSp>
      <p:sp>
        <p:nvSpPr>
          <p:cNvPr id="37" name="object 37" descr=""/>
          <p:cNvSpPr txBox="1"/>
          <p:nvPr/>
        </p:nvSpPr>
        <p:spPr>
          <a:xfrm>
            <a:off x="7043763" y="3983228"/>
            <a:ext cx="66802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0" spc="-4895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FEF03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8432" y="1"/>
            <a:ext cx="5743566" cy="68579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23201" y="1845564"/>
            <a:ext cx="4060825" cy="3107055"/>
          </a:xfrm>
          <a:prstGeom prst="rect"/>
        </p:spPr>
        <p:txBody>
          <a:bodyPr wrap="square" lIns="0" tIns="80010" rIns="0" bIns="0" rtlCol="0" vert="horz">
            <a:spAutoFit/>
          </a:bodyPr>
          <a:lstStyle/>
          <a:p>
            <a:pPr marL="12700" marR="5080">
              <a:lnSpc>
                <a:spcPct val="89900"/>
              </a:lnSpc>
              <a:spcBef>
                <a:spcPts val="630"/>
              </a:spcBef>
            </a:pPr>
            <a:r>
              <a:rPr dirty="0" sz="4400">
                <a:solidFill>
                  <a:srgbClr val="261F22"/>
                </a:solidFill>
                <a:latin typeface="Arial"/>
                <a:cs typeface="Arial"/>
              </a:rPr>
              <a:t>The</a:t>
            </a:r>
            <a:r>
              <a:rPr dirty="0" sz="4400" spc="35">
                <a:solidFill>
                  <a:srgbClr val="261F22"/>
                </a:solidFill>
                <a:latin typeface="Arial"/>
                <a:cs typeface="Arial"/>
              </a:rPr>
              <a:t> </a:t>
            </a:r>
            <a:r>
              <a:rPr dirty="0" sz="4400" spc="50">
                <a:solidFill>
                  <a:srgbClr val="261F22"/>
                </a:solidFill>
                <a:latin typeface="Arial"/>
                <a:cs typeface="Arial"/>
              </a:rPr>
              <a:t>brain</a:t>
            </a:r>
            <a:r>
              <a:rPr dirty="0" sz="4400" spc="40">
                <a:solidFill>
                  <a:srgbClr val="261F22"/>
                </a:solidFill>
                <a:latin typeface="Arial"/>
                <a:cs typeface="Arial"/>
              </a:rPr>
              <a:t> </a:t>
            </a:r>
            <a:r>
              <a:rPr dirty="0" sz="4400" spc="120">
                <a:solidFill>
                  <a:srgbClr val="261F22"/>
                </a:solidFill>
                <a:latin typeface="Arial"/>
                <a:cs typeface="Arial"/>
              </a:rPr>
              <a:t>hates </a:t>
            </a:r>
            <a:r>
              <a:rPr dirty="0" sz="4400" spc="114">
                <a:solidFill>
                  <a:srgbClr val="261F22"/>
                </a:solidFill>
                <a:latin typeface="Arial"/>
                <a:cs typeface="Arial"/>
              </a:rPr>
              <a:t>friction.</a:t>
            </a:r>
            <a:r>
              <a:rPr dirty="0" sz="4400" spc="135">
                <a:solidFill>
                  <a:srgbClr val="261F22"/>
                </a:solidFill>
                <a:latin typeface="Arial"/>
                <a:cs typeface="Arial"/>
              </a:rPr>
              <a:t> </a:t>
            </a:r>
            <a:r>
              <a:rPr dirty="0" sz="4400" spc="-20">
                <a:solidFill>
                  <a:srgbClr val="261F22"/>
                </a:solidFill>
                <a:latin typeface="Arial"/>
                <a:cs typeface="Arial"/>
              </a:rPr>
              <a:t>Your </a:t>
            </a:r>
            <a:r>
              <a:rPr dirty="0" sz="4400" spc="180">
                <a:solidFill>
                  <a:srgbClr val="261F22"/>
                </a:solidFill>
                <a:latin typeface="Arial"/>
                <a:cs typeface="Arial"/>
              </a:rPr>
              <a:t>store</a:t>
            </a:r>
            <a:r>
              <a:rPr dirty="0" sz="4400" spc="125">
                <a:solidFill>
                  <a:srgbClr val="261F22"/>
                </a:solidFill>
                <a:latin typeface="Arial"/>
                <a:cs typeface="Arial"/>
              </a:rPr>
              <a:t> </a:t>
            </a:r>
            <a:r>
              <a:rPr dirty="0" sz="4400" spc="155">
                <a:solidFill>
                  <a:srgbClr val="261F22"/>
                </a:solidFill>
                <a:latin typeface="Arial"/>
                <a:cs typeface="Arial"/>
              </a:rPr>
              <a:t>layout </a:t>
            </a:r>
            <a:r>
              <a:rPr dirty="0" sz="4400" spc="-10">
                <a:solidFill>
                  <a:srgbClr val="261F22"/>
                </a:solidFill>
                <a:latin typeface="Arial"/>
                <a:cs typeface="Arial"/>
              </a:rPr>
              <a:t>shouldn’t </a:t>
            </a:r>
            <a:r>
              <a:rPr dirty="0" sz="4400" spc="260">
                <a:solidFill>
                  <a:srgbClr val="261F22"/>
                </a:solidFill>
                <a:latin typeface="Arial"/>
                <a:cs typeface="Arial"/>
              </a:rPr>
              <a:t>create</a:t>
            </a:r>
            <a:r>
              <a:rPr dirty="0" sz="4400" spc="120">
                <a:solidFill>
                  <a:srgbClr val="261F22"/>
                </a:solidFill>
                <a:latin typeface="Arial"/>
                <a:cs typeface="Arial"/>
              </a:rPr>
              <a:t> </a:t>
            </a:r>
            <a:r>
              <a:rPr dirty="0" sz="4400" spc="50">
                <a:solidFill>
                  <a:srgbClr val="261F22"/>
                </a:solidFill>
                <a:latin typeface="Arial"/>
                <a:cs typeface="Arial"/>
              </a:rPr>
              <a:t>it.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261F2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457062" y="2816859"/>
            <a:ext cx="7215505" cy="278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9"/>
              </a:lnSpc>
              <a:spcBef>
                <a:spcPts val="100"/>
              </a:spcBef>
            </a:pPr>
            <a:r>
              <a:rPr dirty="0" sz="2800" spc="-140">
                <a:solidFill>
                  <a:srgbClr val="FFEF03"/>
                </a:solidFill>
                <a:latin typeface="Microsoft Sans Serif"/>
                <a:cs typeface="Microsoft Sans Serif"/>
              </a:rPr>
              <a:t>SCIENTIFIC</a:t>
            </a:r>
            <a:r>
              <a:rPr dirty="0" sz="2800" spc="20">
                <a:solidFill>
                  <a:srgbClr val="FFEF03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0">
                <a:solidFill>
                  <a:srgbClr val="FFEF03"/>
                </a:solidFill>
                <a:latin typeface="Microsoft Sans Serif"/>
                <a:cs typeface="Microsoft Sans Serif"/>
              </a:rPr>
              <a:t>INSIGHT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ts val="1775"/>
              </a:lnSpc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completed</a:t>
            </a:r>
            <a:r>
              <a:rPr dirty="0" sz="16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task</a:t>
            </a:r>
            <a:r>
              <a:rPr dirty="0" sz="16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80">
                <a:solidFill>
                  <a:srgbClr val="FFFFFF"/>
                </a:solidFill>
                <a:latin typeface="Arial"/>
                <a:cs typeface="Arial"/>
              </a:rPr>
              <a:t>14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minutes,</a:t>
            </a:r>
            <a:r>
              <a:rPr dirty="0" sz="16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dirty="0" sz="16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25</a:t>
            </a:r>
            <a:r>
              <a:rPr dirty="0" sz="16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6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revealing</a:t>
            </a:r>
            <a:endParaRPr sz="1600">
              <a:latin typeface="Arial"/>
              <a:cs typeface="Arial"/>
            </a:endParaRPr>
          </a:p>
          <a:p>
            <a:pPr marL="12700" marR="26670">
              <a:lnSpc>
                <a:spcPts val="1920"/>
              </a:lnSpc>
              <a:spcBef>
                <a:spcPts val="5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inconsistencies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shoppers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mentally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map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space.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friction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points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found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signage,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grouping,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navigation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clarity..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ts val="3229"/>
              </a:lnSpc>
              <a:spcBef>
                <a:spcPts val="5"/>
              </a:spcBef>
            </a:pPr>
            <a:r>
              <a:rPr dirty="0" sz="2800" spc="-105">
                <a:solidFill>
                  <a:srgbClr val="FFEF03"/>
                </a:solidFill>
                <a:latin typeface="Microsoft Sans Serif"/>
                <a:cs typeface="Microsoft Sans Serif"/>
              </a:rPr>
              <a:t>STRATEGIC</a:t>
            </a:r>
            <a:r>
              <a:rPr dirty="0" sz="2800" spc="-40">
                <a:solidFill>
                  <a:srgbClr val="FFEF03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">
                <a:solidFill>
                  <a:srgbClr val="FFEF03"/>
                </a:solidFill>
                <a:latin typeface="Microsoft Sans Serif"/>
                <a:cs typeface="Microsoft Sans Serif"/>
              </a:rPr>
              <a:t>OUTCOME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ts val="1580"/>
              </a:lnSpc>
              <a:spcBef>
                <a:spcPts val="2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Lime</a:t>
            </a:r>
            <a:r>
              <a:rPr dirty="0" sz="1600" spc="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delivered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concrete</a:t>
            </a:r>
            <a:r>
              <a:rPr dirty="0" sz="1600" spc="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2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dirty="0" sz="1600" spc="25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wayfinding,</a:t>
            </a:r>
            <a:r>
              <a:rPr dirty="0" sz="16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shelf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logic,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layout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Times New Roman"/>
                <a:cs typeface="Times New Roman"/>
              </a:rPr>
              <a:t>—</a:t>
            </a:r>
            <a:r>
              <a:rPr dirty="0" sz="1600" spc="1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making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faster,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smoother,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intuitive.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57062" y="1378203"/>
            <a:ext cx="7469505" cy="9340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350"/>
              </a:lnSpc>
              <a:spcBef>
                <a:spcPts val="100"/>
              </a:spcBef>
            </a:pPr>
            <a:r>
              <a:rPr dirty="0" sz="2800" spc="-235">
                <a:solidFill>
                  <a:srgbClr val="FFEF03"/>
                </a:solidFill>
                <a:latin typeface="Microsoft Sans Serif"/>
                <a:cs typeface="Microsoft Sans Serif"/>
              </a:rPr>
              <a:t>LIME</a:t>
            </a:r>
            <a:r>
              <a:rPr dirty="0" sz="2800" spc="45">
                <a:solidFill>
                  <a:srgbClr val="FFEF03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65">
                <a:solidFill>
                  <a:srgbClr val="FFEF03"/>
                </a:solidFill>
                <a:latin typeface="Microsoft Sans Serif"/>
                <a:cs typeface="Microsoft Sans Serif"/>
              </a:rPr>
              <a:t>LAB</a:t>
            </a:r>
            <a:r>
              <a:rPr dirty="0" sz="2800" spc="-110">
                <a:solidFill>
                  <a:srgbClr val="FFEF03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">
                <a:solidFill>
                  <a:srgbClr val="FFEF03"/>
                </a:solidFill>
                <a:latin typeface="Microsoft Sans Serif"/>
                <a:cs typeface="Microsoft Sans Serif"/>
              </a:rPr>
              <a:t>METHOD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ts val="1900"/>
              </a:lnSpc>
              <a:spcBef>
                <a:spcPts val="65"/>
              </a:spcBef>
            </a:pP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Two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participants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were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given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same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shopping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asked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find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items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unaided.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timed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journey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analyzed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their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navigation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patterns.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8D6C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417460" y="2230628"/>
            <a:ext cx="569658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530">
                <a:solidFill>
                  <a:srgbClr val="FFFFFF"/>
                </a:solidFill>
                <a:latin typeface="Calibri"/>
                <a:cs typeface="Calibri"/>
              </a:rPr>
              <a:t>Employee</a:t>
            </a:r>
            <a:r>
              <a:rPr dirty="0" sz="5400" spc="434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400" spc="-31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417460" y="2879852"/>
            <a:ext cx="5271135" cy="18694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365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dirty="0" sz="5400" spc="4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5400" spc="-100">
                <a:solidFill>
                  <a:srgbClr val="FFFFFF"/>
                </a:solidFill>
                <a:latin typeface="Calibri"/>
                <a:cs typeface="Calibri"/>
              </a:rPr>
              <a:t>Well-</a:t>
            </a:r>
            <a:r>
              <a:rPr dirty="0" sz="5400" spc="-465">
                <a:solidFill>
                  <a:srgbClr val="FFFFFF"/>
                </a:solidFill>
                <a:latin typeface="Calibri"/>
                <a:cs typeface="Calibri"/>
              </a:rPr>
              <a:t>being</a:t>
            </a:r>
            <a:endParaRPr sz="5400">
              <a:latin typeface="Calibri"/>
              <a:cs typeface="Calibri"/>
            </a:endParaRPr>
          </a:p>
          <a:p>
            <a:pPr marL="12700" marR="5080">
              <a:lnSpc>
                <a:spcPct val="90000"/>
              </a:lnSpc>
              <a:spcBef>
                <a:spcPts val="2205"/>
              </a:spcBef>
            </a:pP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Saiid</a:t>
            </a:r>
            <a:r>
              <a:rPr dirty="0" sz="18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Kobeisy,</a:t>
            </a:r>
            <a:r>
              <a:rPr dirty="0" sz="1800" spc="114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Microsoft Sans Serif"/>
                <a:cs typeface="Microsoft Sans Serif"/>
              </a:rPr>
              <a:t>wanted</a:t>
            </a:r>
            <a:r>
              <a:rPr dirty="0" sz="1800" spc="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7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20">
                <a:solidFill>
                  <a:srgbClr val="FFFFFF"/>
                </a:solidFill>
                <a:latin typeface="Microsoft Sans Serif"/>
                <a:cs typeface="Microsoft Sans Serif"/>
              </a:rPr>
              <a:t>better</a:t>
            </a:r>
            <a:r>
              <a:rPr dirty="0" sz="1800" spc="10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understand</a:t>
            </a:r>
            <a:r>
              <a:rPr dirty="0" sz="1800" spc="10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emotional</a:t>
            </a:r>
            <a:r>
              <a:rPr dirty="0" sz="1800" spc="1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health</a:t>
            </a:r>
            <a:r>
              <a:rPr dirty="0" sz="1800" spc="1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dirty="0" sz="1800" spc="1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dirty="0" sz="1800" spc="1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internal</a:t>
            </a:r>
            <a:r>
              <a:rPr dirty="0" sz="1800" spc="1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teams;</a:t>
            </a:r>
            <a:r>
              <a:rPr dirty="0" sz="1800" spc="1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65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dirty="0" sz="1800" spc="13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Microsoft Sans Serif"/>
                <a:cs typeface="Microsoft Sans Serif"/>
              </a:rPr>
              <a:t>maintain </a:t>
            </a:r>
            <a:r>
              <a:rPr dirty="0" sz="1800" spc="50">
                <a:solidFill>
                  <a:srgbClr val="FFFFFF"/>
                </a:solidFill>
                <a:latin typeface="Microsoft Sans Serif"/>
                <a:cs typeface="Microsoft Sans Serif"/>
              </a:rPr>
              <a:t>performance</a:t>
            </a:r>
            <a:r>
              <a:rPr dirty="0" sz="1800" spc="1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reduce</a:t>
            </a:r>
            <a:r>
              <a:rPr dirty="0" sz="180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FFFFFF"/>
                </a:solidFill>
                <a:latin typeface="Microsoft Sans Serif"/>
                <a:cs typeface="Microsoft Sans Serif"/>
              </a:rPr>
              <a:t>internal</a:t>
            </a:r>
            <a:r>
              <a:rPr dirty="0" sz="1800" spc="15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Microsoft Sans Serif"/>
                <a:cs typeface="Microsoft Sans Serif"/>
              </a:rPr>
              <a:t>friction.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743" y="1946093"/>
            <a:ext cx="3588150" cy="328913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5855" y="0"/>
            <a:ext cx="6483096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048238" y="1950211"/>
            <a:ext cx="3909060" cy="2726055"/>
          </a:xfrm>
          <a:prstGeom prst="rect">
            <a:avLst/>
          </a:prstGeom>
        </p:spPr>
        <p:txBody>
          <a:bodyPr wrap="square" lIns="0" tIns="87630" rIns="0" bIns="0" rtlCol="0" vert="horz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690"/>
              </a:spcBef>
            </a:pPr>
            <a:r>
              <a:rPr dirty="0" sz="4800">
                <a:solidFill>
                  <a:srgbClr val="8D6C49"/>
                </a:solidFill>
                <a:latin typeface="Arial"/>
                <a:cs typeface="Arial"/>
              </a:rPr>
              <a:t>Brands</a:t>
            </a:r>
            <a:r>
              <a:rPr dirty="0" sz="4800" spc="-90">
                <a:solidFill>
                  <a:srgbClr val="8D6C49"/>
                </a:solidFill>
                <a:latin typeface="Arial"/>
                <a:cs typeface="Arial"/>
              </a:rPr>
              <a:t> </a:t>
            </a:r>
            <a:r>
              <a:rPr dirty="0" sz="4800" spc="-10">
                <a:solidFill>
                  <a:srgbClr val="8D6C49"/>
                </a:solidFill>
                <a:latin typeface="Arial"/>
                <a:cs typeface="Arial"/>
              </a:rPr>
              <a:t>shine </a:t>
            </a:r>
            <a:r>
              <a:rPr dirty="0" sz="4800" spc="145">
                <a:solidFill>
                  <a:srgbClr val="8D6C49"/>
                </a:solidFill>
                <a:latin typeface="Arial"/>
                <a:cs typeface="Arial"/>
              </a:rPr>
              <a:t>brighter</a:t>
            </a:r>
            <a:r>
              <a:rPr dirty="0" sz="4800" spc="140">
                <a:solidFill>
                  <a:srgbClr val="8D6C49"/>
                </a:solidFill>
                <a:latin typeface="Arial"/>
                <a:cs typeface="Arial"/>
              </a:rPr>
              <a:t> </a:t>
            </a:r>
            <a:r>
              <a:rPr dirty="0" sz="4800" spc="-20">
                <a:solidFill>
                  <a:srgbClr val="8D6C49"/>
                </a:solidFill>
                <a:latin typeface="Arial"/>
                <a:cs typeface="Arial"/>
              </a:rPr>
              <a:t>when </a:t>
            </a:r>
            <a:r>
              <a:rPr dirty="0" sz="4800" spc="120">
                <a:solidFill>
                  <a:srgbClr val="8D6C49"/>
                </a:solidFill>
                <a:latin typeface="Arial"/>
                <a:cs typeface="Arial"/>
              </a:rPr>
              <a:t>their</a:t>
            </a:r>
            <a:r>
              <a:rPr dirty="0" sz="4800" spc="130">
                <a:solidFill>
                  <a:srgbClr val="8D6C49"/>
                </a:solidFill>
                <a:latin typeface="Arial"/>
                <a:cs typeface="Arial"/>
              </a:rPr>
              <a:t> </a:t>
            </a:r>
            <a:r>
              <a:rPr dirty="0" sz="4800" spc="125">
                <a:solidFill>
                  <a:srgbClr val="8D6C49"/>
                </a:solidFill>
                <a:latin typeface="Arial"/>
                <a:cs typeface="Arial"/>
              </a:rPr>
              <a:t>teams </a:t>
            </a:r>
            <a:r>
              <a:rPr dirty="0" sz="4800" spc="160">
                <a:solidFill>
                  <a:srgbClr val="8D6C49"/>
                </a:solidFill>
                <a:latin typeface="Arial"/>
                <a:cs typeface="Arial"/>
              </a:rPr>
              <a:t>feel</a:t>
            </a:r>
            <a:r>
              <a:rPr dirty="0" sz="4800" spc="110">
                <a:solidFill>
                  <a:srgbClr val="8D6C49"/>
                </a:solidFill>
                <a:latin typeface="Arial"/>
                <a:cs typeface="Arial"/>
              </a:rPr>
              <a:t> </a:t>
            </a:r>
            <a:r>
              <a:rPr dirty="0" sz="4800" spc="-10">
                <a:solidFill>
                  <a:srgbClr val="8D6C49"/>
                </a:solidFill>
                <a:latin typeface="Arial"/>
                <a:cs typeface="Arial"/>
              </a:rPr>
              <a:t>seen.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8D6C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422337" y="2746755"/>
            <a:ext cx="7203440" cy="3025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9"/>
              </a:lnSpc>
              <a:spcBef>
                <a:spcPts val="100"/>
              </a:spcBef>
            </a:pPr>
            <a:r>
              <a:rPr dirty="0" sz="2800" spc="-140">
                <a:solidFill>
                  <a:srgbClr val="FFFFFF"/>
                </a:solidFill>
                <a:latin typeface="Microsoft Sans Serif"/>
                <a:cs typeface="Microsoft Sans Serif"/>
              </a:rPr>
              <a:t>SCIENTIFIC</a:t>
            </a:r>
            <a:r>
              <a:rPr dirty="0" sz="28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Microsoft Sans Serif"/>
                <a:cs typeface="Microsoft Sans Serif"/>
              </a:rPr>
              <a:t>INSIGHT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ts val="1789"/>
              </a:lnSpc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study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revealed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high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engagement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some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teams,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but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also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signs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1600">
              <a:latin typeface="Arial"/>
              <a:cs typeface="Arial"/>
            </a:endParaRPr>
          </a:p>
          <a:p>
            <a:pPr marL="12700" marR="679450">
              <a:lnSpc>
                <a:spcPts val="1900"/>
              </a:lnSpc>
              <a:spcBef>
                <a:spcPts val="8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fatigue,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role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ambiguity,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communication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gaps</a:t>
            </a:r>
            <a:r>
              <a:rPr dirty="0" sz="16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others,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particularly</a:t>
            </a: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3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high-intensity</a:t>
            </a:r>
            <a:r>
              <a:rPr dirty="0" sz="1600" spc="3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functions.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ts val="3229"/>
              </a:lnSpc>
            </a:pPr>
            <a:r>
              <a:rPr dirty="0" sz="2800" spc="-105">
                <a:solidFill>
                  <a:srgbClr val="FFFFFF"/>
                </a:solidFill>
                <a:latin typeface="Microsoft Sans Serif"/>
                <a:cs typeface="Microsoft Sans Serif"/>
              </a:rPr>
              <a:t>STRATEGIC</a:t>
            </a:r>
            <a:r>
              <a:rPr dirty="0" sz="2800" spc="-4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Microsoft Sans Serif"/>
                <a:cs typeface="Microsoft Sans Serif"/>
              </a:rPr>
              <a:t>OUTCOME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ts val="1775"/>
              </a:lnSpc>
            </a:pP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delivered</a:t>
            </a:r>
            <a:r>
              <a:rPr dirty="0" sz="16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tailored</a:t>
            </a:r>
            <a:r>
              <a:rPr dirty="0" sz="16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internal</a:t>
            </a:r>
            <a:r>
              <a:rPr dirty="0" sz="1600" spc="2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communication,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895"/>
              </a:lnSpc>
            </a:pP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clarify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team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expectations,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support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resilience.</a:t>
            </a:r>
            <a:endParaRPr sz="1600">
              <a:latin typeface="Arial"/>
              <a:cs typeface="Arial"/>
            </a:endParaRPr>
          </a:p>
          <a:p>
            <a:pPr marL="12700" marR="474345">
              <a:lnSpc>
                <a:spcPts val="1920"/>
              </a:lnSpc>
              <a:spcBef>
                <a:spcPts val="5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result: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roadmap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aligned,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supported,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high-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performing</a:t>
            </a:r>
            <a:r>
              <a:rPr dirty="0" sz="1600" spc="3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team.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22337" y="1308099"/>
            <a:ext cx="7110730" cy="9340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350"/>
              </a:lnSpc>
              <a:spcBef>
                <a:spcPts val="100"/>
              </a:spcBef>
            </a:pPr>
            <a:r>
              <a:rPr dirty="0" sz="2800" spc="-235">
                <a:solidFill>
                  <a:srgbClr val="FFFFFF"/>
                </a:solidFill>
                <a:latin typeface="Microsoft Sans Serif"/>
                <a:cs typeface="Microsoft Sans Serif"/>
              </a:rPr>
              <a:t>LIME</a:t>
            </a:r>
            <a:r>
              <a:rPr dirty="0" sz="2800" spc="4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65">
                <a:solidFill>
                  <a:srgbClr val="FFFFFF"/>
                </a:solidFill>
                <a:latin typeface="Microsoft Sans Serif"/>
                <a:cs typeface="Microsoft Sans Serif"/>
              </a:rPr>
              <a:t>LAB</a:t>
            </a:r>
            <a:r>
              <a:rPr dirty="0" sz="2800" spc="-11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ts val="1900"/>
              </a:lnSpc>
              <a:spcBef>
                <a:spcPts val="6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Lime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conducted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employee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satisfaction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study,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combining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structured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surveys</a:t>
            </a:r>
            <a:r>
              <a:rPr dirty="0" sz="16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in-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depth</a:t>
            </a:r>
            <a:r>
              <a:rPr dirty="0" sz="1600" spc="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mapping</a:t>
            </a:r>
            <a:r>
              <a:rPr dirty="0" sz="1600" spc="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6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departments.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104945" y="2166620"/>
            <a:ext cx="664972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730">
                <a:solidFill>
                  <a:srgbClr val="E35C25"/>
                </a:solidFill>
                <a:latin typeface="Calibri"/>
                <a:cs typeface="Calibri"/>
              </a:rPr>
              <a:t>NEURO-</a:t>
            </a:r>
            <a:r>
              <a:rPr dirty="0" sz="5400" spc="-795">
                <a:solidFill>
                  <a:srgbClr val="E35C25"/>
                </a:solidFill>
                <a:latin typeface="Calibri"/>
                <a:cs typeface="Calibri"/>
              </a:rPr>
              <a:t>EVALUATION</a:t>
            </a:r>
            <a:r>
              <a:rPr dirty="0" sz="5400" spc="430">
                <a:solidFill>
                  <a:srgbClr val="E35C25"/>
                </a:solidFill>
                <a:latin typeface="Calibri"/>
                <a:cs typeface="Calibri"/>
              </a:rPr>
              <a:t> </a:t>
            </a:r>
            <a:r>
              <a:rPr dirty="0" sz="5400" spc="-894">
                <a:solidFill>
                  <a:srgbClr val="E35C25"/>
                </a:solidFill>
                <a:latin typeface="Calibri"/>
                <a:cs typeface="Calibri"/>
              </a:rPr>
              <a:t>OF</a:t>
            </a:r>
            <a:r>
              <a:rPr dirty="0" sz="5400" spc="425">
                <a:solidFill>
                  <a:srgbClr val="E35C25"/>
                </a:solidFill>
                <a:latin typeface="Calibri"/>
                <a:cs typeface="Calibri"/>
              </a:rPr>
              <a:t> </a:t>
            </a:r>
            <a:r>
              <a:rPr dirty="0" sz="5400" spc="-475">
                <a:solidFill>
                  <a:srgbClr val="E35C25"/>
                </a:solidFill>
                <a:latin typeface="Calibri"/>
                <a:cs typeface="Calibri"/>
              </a:rPr>
              <a:t>SIIRA: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104945" y="2367788"/>
            <a:ext cx="6202045" cy="2214245"/>
          </a:xfrm>
          <a:prstGeom prst="rect">
            <a:avLst/>
          </a:prstGeom>
        </p:spPr>
        <p:txBody>
          <a:bodyPr wrap="square" lIns="0" tIns="4603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25"/>
              </a:spcBef>
            </a:pPr>
            <a:r>
              <a:rPr dirty="0" sz="5400" spc="-530">
                <a:solidFill>
                  <a:srgbClr val="E35C25"/>
                </a:solidFill>
                <a:latin typeface="Calibri"/>
                <a:cs typeface="Calibri"/>
              </a:rPr>
              <a:t>APP</a:t>
            </a:r>
            <a:r>
              <a:rPr dirty="0" sz="5400" spc="425">
                <a:solidFill>
                  <a:srgbClr val="E35C25"/>
                </a:solidFill>
                <a:latin typeface="Calibri"/>
                <a:cs typeface="Calibri"/>
              </a:rPr>
              <a:t> </a:t>
            </a:r>
            <a:r>
              <a:rPr dirty="0" sz="5400" spc="-930">
                <a:solidFill>
                  <a:srgbClr val="E35C25"/>
                </a:solidFill>
                <a:latin typeface="Calibri"/>
                <a:cs typeface="Calibri"/>
              </a:rPr>
              <a:t>ONBOARDING</a:t>
            </a:r>
            <a:r>
              <a:rPr dirty="0" sz="5400" spc="430">
                <a:solidFill>
                  <a:srgbClr val="E35C25"/>
                </a:solidFill>
                <a:latin typeface="Calibri"/>
                <a:cs typeface="Calibri"/>
              </a:rPr>
              <a:t> </a:t>
            </a:r>
            <a:r>
              <a:rPr dirty="0" sz="5400" spc="-575">
                <a:solidFill>
                  <a:srgbClr val="E35C25"/>
                </a:solidFill>
                <a:latin typeface="Calibri"/>
                <a:cs typeface="Calibri"/>
              </a:rPr>
              <a:t>PROCESS</a:t>
            </a:r>
            <a:endParaRPr sz="5400">
              <a:latin typeface="Calibri"/>
              <a:cs typeface="Calibri"/>
            </a:endParaRPr>
          </a:p>
          <a:p>
            <a:pPr marL="12700" marR="480059">
              <a:lnSpc>
                <a:spcPct val="90000"/>
              </a:lnSpc>
              <a:spcBef>
                <a:spcPts val="1395"/>
              </a:spcBef>
            </a:pPr>
            <a:r>
              <a:rPr dirty="0" sz="1800">
                <a:solidFill>
                  <a:srgbClr val="178F99"/>
                </a:solidFill>
                <a:latin typeface="Microsoft Sans Serif"/>
                <a:cs typeface="Microsoft Sans Serif"/>
              </a:rPr>
              <a:t>Evaluate</a:t>
            </a:r>
            <a:r>
              <a:rPr dirty="0" sz="1800" spc="170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78F9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175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78F99"/>
                </a:solidFill>
                <a:latin typeface="Microsoft Sans Serif"/>
                <a:cs typeface="Microsoft Sans Serif"/>
              </a:rPr>
              <a:t>improve</a:t>
            </a:r>
            <a:r>
              <a:rPr dirty="0" sz="1800" spc="175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80">
                <a:solidFill>
                  <a:srgbClr val="178F9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175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78F99"/>
                </a:solidFill>
                <a:latin typeface="Microsoft Sans Serif"/>
                <a:cs typeface="Microsoft Sans Serif"/>
              </a:rPr>
              <a:t>emotional</a:t>
            </a:r>
            <a:r>
              <a:rPr dirty="0" sz="1800" spc="170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78F99"/>
                </a:solidFill>
                <a:latin typeface="Microsoft Sans Serif"/>
                <a:cs typeface="Microsoft Sans Serif"/>
              </a:rPr>
              <a:t>and</a:t>
            </a:r>
            <a:r>
              <a:rPr dirty="0" sz="1800" spc="175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178F99"/>
                </a:solidFill>
                <a:latin typeface="Microsoft Sans Serif"/>
                <a:cs typeface="Microsoft Sans Serif"/>
              </a:rPr>
              <a:t>cognitive </a:t>
            </a:r>
            <a:r>
              <a:rPr dirty="0" sz="1800" spc="50">
                <a:solidFill>
                  <a:srgbClr val="178F99"/>
                </a:solidFill>
                <a:latin typeface="Microsoft Sans Serif"/>
                <a:cs typeface="Microsoft Sans Serif"/>
              </a:rPr>
              <a:t>experience</a:t>
            </a:r>
            <a:r>
              <a:rPr dirty="0" sz="1800" spc="120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78F99"/>
                </a:solidFill>
                <a:latin typeface="Microsoft Sans Serif"/>
                <a:cs typeface="Microsoft Sans Serif"/>
              </a:rPr>
              <a:t>during</a:t>
            </a:r>
            <a:r>
              <a:rPr dirty="0" sz="1800" spc="130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178F9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125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78F99"/>
                </a:solidFill>
                <a:latin typeface="Microsoft Sans Serif"/>
                <a:cs typeface="Microsoft Sans Serif"/>
              </a:rPr>
              <a:t>onboarding</a:t>
            </a:r>
            <a:r>
              <a:rPr dirty="0" sz="1800" spc="125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78F99"/>
                </a:solidFill>
                <a:latin typeface="Microsoft Sans Serif"/>
                <a:cs typeface="Microsoft Sans Serif"/>
              </a:rPr>
              <a:t>journey;</a:t>
            </a:r>
            <a:r>
              <a:rPr dirty="0" sz="1800" spc="130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75">
                <a:solidFill>
                  <a:srgbClr val="178F99"/>
                </a:solidFill>
                <a:latin typeface="Microsoft Sans Serif"/>
                <a:cs typeface="Microsoft Sans Serif"/>
              </a:rPr>
              <a:t>the</a:t>
            </a:r>
            <a:r>
              <a:rPr dirty="0" sz="1800" spc="125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178F99"/>
                </a:solidFill>
                <a:latin typeface="Microsoft Sans Serif"/>
                <a:cs typeface="Microsoft Sans Serif"/>
              </a:rPr>
              <a:t>critical </a:t>
            </a:r>
            <a:r>
              <a:rPr dirty="0" sz="1800" spc="90">
                <a:solidFill>
                  <a:srgbClr val="178F99"/>
                </a:solidFill>
                <a:latin typeface="Microsoft Sans Serif"/>
                <a:cs typeface="Microsoft Sans Serif"/>
              </a:rPr>
              <a:t>first</a:t>
            </a:r>
            <a:r>
              <a:rPr dirty="0" sz="1800" spc="45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60">
                <a:solidFill>
                  <a:srgbClr val="178F99"/>
                </a:solidFill>
                <a:latin typeface="Microsoft Sans Serif"/>
                <a:cs typeface="Microsoft Sans Serif"/>
              </a:rPr>
              <a:t>touchpoint</a:t>
            </a:r>
            <a:r>
              <a:rPr dirty="0" sz="1800" spc="50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110">
                <a:solidFill>
                  <a:srgbClr val="178F99"/>
                </a:solidFill>
                <a:latin typeface="Microsoft Sans Serif"/>
                <a:cs typeface="Microsoft Sans Serif"/>
              </a:rPr>
              <a:t>for</a:t>
            </a:r>
            <a:r>
              <a:rPr dirty="0" sz="1800" spc="40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>
                <a:solidFill>
                  <a:srgbClr val="178F99"/>
                </a:solidFill>
                <a:latin typeface="Microsoft Sans Serif"/>
                <a:cs typeface="Microsoft Sans Serif"/>
              </a:rPr>
              <a:t>new</a:t>
            </a:r>
            <a:r>
              <a:rPr dirty="0" sz="1800" spc="50">
                <a:solidFill>
                  <a:srgbClr val="178F99"/>
                </a:solidFill>
                <a:latin typeface="Microsoft Sans Serif"/>
                <a:cs typeface="Microsoft Sans Serif"/>
              </a:rPr>
              <a:t> </a:t>
            </a:r>
            <a:r>
              <a:rPr dirty="0" sz="1800" spc="-10">
                <a:solidFill>
                  <a:srgbClr val="178F99"/>
                </a:solidFill>
                <a:latin typeface="Microsoft Sans Serif"/>
                <a:cs typeface="Microsoft Sans Serif"/>
              </a:rPr>
              <a:t>users.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971" y="2048158"/>
            <a:ext cx="4007027" cy="276168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E35C2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0"/>
            <a:ext cx="6092952" cy="6857999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90928" y="2048256"/>
            <a:ext cx="3514090" cy="2671445"/>
          </a:xfrm>
          <a:prstGeom prst="rect">
            <a:avLst/>
          </a:prstGeom>
        </p:spPr>
        <p:txBody>
          <a:bodyPr wrap="square" lIns="0" tIns="90170" rIns="0" bIns="0" rtlCol="0" vert="horz">
            <a:spAutoFit/>
          </a:bodyPr>
          <a:lstStyle/>
          <a:p>
            <a:pPr marL="12700" marR="5080">
              <a:lnSpc>
                <a:spcPts val="5110"/>
              </a:lnSpc>
              <a:spcBef>
                <a:spcPts val="710"/>
              </a:spcBef>
            </a:pPr>
            <a:r>
              <a:rPr dirty="0" sz="47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47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60">
                <a:solidFill>
                  <a:srgbClr val="FFFFFF"/>
                </a:solidFill>
                <a:latin typeface="Arial"/>
                <a:cs typeface="Arial"/>
              </a:rPr>
              <a:t>built</a:t>
            </a:r>
            <a:r>
              <a:rPr dirty="0" sz="47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7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4700" spc="-10">
                <a:solidFill>
                  <a:srgbClr val="FFFFFF"/>
                </a:solidFill>
                <a:latin typeface="Arial"/>
                <a:cs typeface="Arial"/>
              </a:rPr>
              <a:t>algorithm.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ts val="4635"/>
              </a:lnSpc>
            </a:pPr>
            <a:r>
              <a:rPr dirty="0" sz="4700" spc="245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4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40">
                <a:solidFill>
                  <a:srgbClr val="FFFFFF"/>
                </a:solidFill>
                <a:latin typeface="Arial"/>
                <a:cs typeface="Arial"/>
              </a:rPr>
              <a:t>mapped</a:t>
            </a:r>
            <a:endParaRPr sz="4700">
              <a:latin typeface="Arial"/>
              <a:cs typeface="Arial"/>
            </a:endParaRPr>
          </a:p>
          <a:p>
            <a:pPr marL="12700">
              <a:lnSpc>
                <a:spcPts val="5365"/>
              </a:lnSpc>
            </a:pPr>
            <a:r>
              <a:rPr dirty="0" sz="4700" spc="2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47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55">
                <a:solidFill>
                  <a:srgbClr val="FFFFFF"/>
                </a:solidFill>
                <a:latin typeface="Arial"/>
                <a:cs typeface="Arial"/>
              </a:rPr>
              <a:t>emotion.</a:t>
            </a:r>
            <a:endParaRPr sz="4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399189" y="2886963"/>
            <a:ext cx="7331709" cy="278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229"/>
              </a:lnSpc>
              <a:spcBef>
                <a:spcPts val="100"/>
              </a:spcBef>
            </a:pPr>
            <a:r>
              <a:rPr dirty="0" sz="2800" spc="-140">
                <a:solidFill>
                  <a:srgbClr val="E35C25"/>
                </a:solidFill>
                <a:latin typeface="Microsoft Sans Serif"/>
                <a:cs typeface="Microsoft Sans Serif"/>
              </a:rPr>
              <a:t>SCIENTIFIC</a:t>
            </a:r>
            <a:r>
              <a:rPr dirty="0" sz="2800" spc="20">
                <a:solidFill>
                  <a:srgbClr val="E35C2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30">
                <a:solidFill>
                  <a:srgbClr val="E35C25"/>
                </a:solidFill>
                <a:latin typeface="Microsoft Sans Serif"/>
                <a:cs typeface="Microsoft Sans Serif"/>
              </a:rPr>
              <a:t>INSIGHT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ts val="1775"/>
              </a:lnSpc>
            </a:pP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Users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showed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signs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confusion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hesitation,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particularly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around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  <a:p>
            <a:pPr marL="12700" marR="513715">
              <a:lnSpc>
                <a:spcPts val="1900"/>
              </a:lnSpc>
              <a:spcBef>
                <a:spcPts val="65"/>
              </a:spcBef>
            </a:pP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purpose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clarity.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There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was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gap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between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AI-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powered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positioning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actual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onboarding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tone.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ts val="3240"/>
              </a:lnSpc>
            </a:pPr>
            <a:r>
              <a:rPr dirty="0" sz="2800" spc="-105">
                <a:solidFill>
                  <a:srgbClr val="E35C25"/>
                </a:solidFill>
                <a:latin typeface="Microsoft Sans Serif"/>
                <a:cs typeface="Microsoft Sans Serif"/>
              </a:rPr>
              <a:t>STRATEGIC</a:t>
            </a:r>
            <a:r>
              <a:rPr dirty="0" sz="2800" spc="-40">
                <a:solidFill>
                  <a:srgbClr val="E35C2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">
                <a:solidFill>
                  <a:srgbClr val="E35C25"/>
                </a:solidFill>
                <a:latin typeface="Microsoft Sans Serif"/>
                <a:cs typeface="Microsoft Sans Serif"/>
              </a:rPr>
              <a:t>OUTCOME</a:t>
            </a:r>
            <a:endParaRPr sz="2800">
              <a:latin typeface="Microsoft Sans Serif"/>
              <a:cs typeface="Microsoft Sans Serif"/>
            </a:endParaRPr>
          </a:p>
          <a:p>
            <a:pPr marL="12700">
              <a:lnSpc>
                <a:spcPts val="1789"/>
              </a:lnSpc>
            </a:pP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6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delivered</a:t>
            </a:r>
            <a:r>
              <a:rPr dirty="0" sz="16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targeted</a:t>
            </a:r>
            <a:r>
              <a:rPr dirty="0" sz="16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r>
              <a:rPr dirty="0" sz="16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22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dirty="0" sz="16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dirty="0" sz="1600" spc="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flow,</a:t>
            </a:r>
            <a:r>
              <a:rPr dirty="0" sz="16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tone,</a:t>
            </a:r>
            <a:r>
              <a:rPr dirty="0" sz="16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  <a:p>
            <a:pPr marL="12700" marR="250825">
              <a:lnSpc>
                <a:spcPts val="1900"/>
              </a:lnSpc>
              <a:spcBef>
                <a:spcPts val="65"/>
              </a:spcBef>
            </a:pP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interaction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logic;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reducing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early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friction,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trust,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aligning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6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14">
                <a:solidFill>
                  <a:srgbClr val="FFFFFF"/>
                </a:solidFill>
                <a:latin typeface="Arial"/>
                <a:cs typeface="Arial"/>
              </a:rPr>
              <a:t>SIIRA’s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intelligent,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human-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centered</a:t>
            </a:r>
            <a:r>
              <a:rPr dirty="0" sz="16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brand.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99189" y="1448308"/>
            <a:ext cx="7245984" cy="93408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3350"/>
              </a:lnSpc>
              <a:spcBef>
                <a:spcPts val="100"/>
              </a:spcBef>
            </a:pPr>
            <a:r>
              <a:rPr dirty="0" sz="2800" spc="-235">
                <a:solidFill>
                  <a:srgbClr val="E35C25"/>
                </a:solidFill>
                <a:latin typeface="Microsoft Sans Serif"/>
                <a:cs typeface="Microsoft Sans Serif"/>
              </a:rPr>
              <a:t>LIME</a:t>
            </a:r>
            <a:r>
              <a:rPr dirty="0" sz="2800" spc="45">
                <a:solidFill>
                  <a:srgbClr val="E35C2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65">
                <a:solidFill>
                  <a:srgbClr val="E35C25"/>
                </a:solidFill>
                <a:latin typeface="Microsoft Sans Serif"/>
                <a:cs typeface="Microsoft Sans Serif"/>
              </a:rPr>
              <a:t>LAB</a:t>
            </a:r>
            <a:r>
              <a:rPr dirty="0" sz="2800" spc="-110">
                <a:solidFill>
                  <a:srgbClr val="E35C25"/>
                </a:solidFill>
                <a:latin typeface="Microsoft Sans Serif"/>
                <a:cs typeface="Microsoft Sans Serif"/>
              </a:rPr>
              <a:t> </a:t>
            </a:r>
            <a:r>
              <a:rPr dirty="0" sz="2800" spc="-10">
                <a:solidFill>
                  <a:srgbClr val="E35C25"/>
                </a:solidFill>
                <a:latin typeface="Microsoft Sans Serif"/>
                <a:cs typeface="Microsoft Sans Serif"/>
              </a:rPr>
              <a:t>METHOD</a:t>
            </a:r>
            <a:endParaRPr sz="2800">
              <a:latin typeface="Microsoft Sans Serif"/>
              <a:cs typeface="Microsoft Sans Serif"/>
            </a:endParaRPr>
          </a:p>
          <a:p>
            <a:pPr marL="12700" marR="5080">
              <a:lnSpc>
                <a:spcPts val="1900"/>
              </a:lnSpc>
              <a:spcBef>
                <a:spcPts val="6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Lime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Lab</a:t>
            </a:r>
            <a:r>
              <a:rPr dirty="0" sz="16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studied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onboarding</a:t>
            </a:r>
            <a:r>
              <a:rPr dirty="0" sz="16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flow,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analyzing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both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usability</a:t>
            </a:r>
            <a:r>
              <a:rPr dirty="0" sz="16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patterns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responses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600" spc="2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600" spc="20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decision</a:t>
            </a:r>
            <a:r>
              <a:rPr dirty="0" sz="1600" spc="1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points.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8328" y="1889759"/>
              <a:ext cx="6486144" cy="49682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51012" y="800608"/>
            <a:ext cx="6453505" cy="3058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3400" spc="-1950">
                <a:solidFill>
                  <a:srgbClr val="AFD803"/>
                </a:solidFill>
                <a:latin typeface="Arial"/>
                <a:cs typeface="Arial"/>
              </a:rPr>
              <a:t>TH</a:t>
            </a:r>
            <a:r>
              <a:rPr dirty="0" sz="13400" spc="-2250">
                <a:solidFill>
                  <a:srgbClr val="AFD803"/>
                </a:solidFill>
                <a:latin typeface="Arial"/>
                <a:cs typeface="Arial"/>
              </a:rPr>
              <a:t>A</a:t>
            </a:r>
            <a:r>
              <a:rPr dirty="0" baseline="-32802" sz="29850" spc="-17070">
                <a:solidFill>
                  <a:srgbClr val="FF4100"/>
                </a:solidFill>
              </a:rPr>
              <a:t>Y</a:t>
            </a:r>
            <a:r>
              <a:rPr dirty="0" sz="13400" spc="-1930">
                <a:solidFill>
                  <a:srgbClr val="AFD803"/>
                </a:solidFill>
                <a:latin typeface="Arial"/>
                <a:cs typeface="Arial"/>
              </a:rPr>
              <a:t>N</a:t>
            </a:r>
            <a:r>
              <a:rPr dirty="0" sz="13400" spc="-9880">
                <a:solidFill>
                  <a:srgbClr val="AFD803"/>
                </a:solidFill>
                <a:latin typeface="Arial"/>
                <a:cs typeface="Arial"/>
              </a:rPr>
              <a:t>K</a:t>
            </a:r>
            <a:r>
              <a:rPr dirty="0" baseline="-32802" sz="29850" spc="-2910">
                <a:solidFill>
                  <a:srgbClr val="FF4100"/>
                </a:solidFill>
              </a:rPr>
              <a:t>OU</a:t>
            </a:r>
            <a:endParaRPr baseline="-32802" sz="298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204754" y="6020308"/>
            <a:ext cx="2296160" cy="49784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12700" marR="5080" indent="162560">
              <a:lnSpc>
                <a:spcPts val="1800"/>
              </a:lnSpc>
              <a:spcBef>
                <a:spcPts val="259"/>
              </a:spcBef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growth@sparkitt.info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  <a:hlinkClick r:id="rId5"/>
              </a:rPr>
              <a:t>info@limebuzz.marketing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678208" y="6020308"/>
            <a:ext cx="4046220" cy="497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186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Jordan: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0789719248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5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0786812418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860"/>
              </a:lnSpc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Lebanon: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+961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0">
                <a:solidFill>
                  <a:srgbClr val="FFFFFF"/>
                </a:solidFill>
                <a:latin typeface="Arial"/>
                <a:cs typeface="Arial"/>
              </a:rPr>
              <a:t>71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985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748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5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0">
                <a:solidFill>
                  <a:srgbClr val="FFFFFF"/>
                </a:solidFill>
                <a:latin typeface="Arial"/>
                <a:cs typeface="Arial"/>
              </a:rPr>
              <a:t>+961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35">
                <a:solidFill>
                  <a:srgbClr val="FFFFFF"/>
                </a:solidFill>
                <a:latin typeface="Arial"/>
                <a:cs typeface="Arial"/>
              </a:rPr>
              <a:t>81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393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496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43000" y="944880"/>
              <a:ext cx="3803904" cy="252984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41052" y="1060196"/>
            <a:ext cx="2811780" cy="1765935"/>
          </a:xfrm>
          <a:prstGeom prst="rect"/>
        </p:spPr>
        <p:txBody>
          <a:bodyPr wrap="square" lIns="0" tIns="114300" rIns="0" bIns="0" rtlCol="0" vert="horz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dirty="0" sz="6000" spc="-380">
                <a:solidFill>
                  <a:srgbClr val="AFD803"/>
                </a:solidFill>
              </a:rPr>
              <a:t>Neuro- </a:t>
            </a:r>
            <a:r>
              <a:rPr dirty="0" sz="6000" spc="-350">
                <a:solidFill>
                  <a:srgbClr val="AFD803"/>
                </a:solidFill>
              </a:rPr>
              <a:t>marketing</a:t>
            </a:r>
            <a:endParaRPr sz="6000"/>
          </a:p>
        </p:txBody>
      </p:sp>
      <p:sp>
        <p:nvSpPr>
          <p:cNvPr id="6" name="object 6" descr=""/>
          <p:cNvSpPr txBox="1"/>
          <p:nvPr/>
        </p:nvSpPr>
        <p:spPr>
          <a:xfrm>
            <a:off x="1641053" y="2970276"/>
            <a:ext cx="4879340" cy="305816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276860">
              <a:lnSpc>
                <a:spcPct val="101400"/>
              </a:lnSpc>
              <a:spcBef>
                <a:spcPts val="7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14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understanding</a:t>
            </a:r>
            <a:r>
              <a:rPr dirty="0" sz="14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consumers</a:t>
            </a:r>
            <a:r>
              <a:rPr dirty="0" sz="1400" spc="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truly</a:t>
            </a:r>
            <a:r>
              <a:rPr dirty="0" sz="1400" spc="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feel,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think,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decide,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beyond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4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say.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1400"/>
              </a:lnSpc>
              <a:spcBef>
                <a:spcPts val="600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Neuromarketing</a:t>
            </a:r>
            <a:r>
              <a:rPr dirty="0" sz="14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14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neuroscience</a:t>
            </a:r>
            <a:r>
              <a:rPr dirty="0" sz="14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biometric</a:t>
            </a:r>
            <a:r>
              <a:rPr dirty="0" sz="1400" spc="2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dirty="0" sz="1400" spc="2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0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explore</a:t>
            </a:r>
            <a:r>
              <a:rPr dirty="0" sz="14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subconscious</a:t>
            </a:r>
            <a:r>
              <a:rPr dirty="0" sz="14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drivers</a:t>
            </a:r>
            <a:r>
              <a:rPr dirty="0" sz="14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behind</a:t>
            </a:r>
            <a:r>
              <a:rPr dirty="0" sz="1400" spc="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choices.</a:t>
            </a:r>
            <a:r>
              <a:rPr dirty="0" sz="14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4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reveals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emotions</a:t>
            </a:r>
            <a:r>
              <a:rPr dirty="0" sz="14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reactions</a:t>
            </a:r>
            <a:r>
              <a:rPr dirty="0" sz="1400" spc="1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4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dirty="0" sz="14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research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methods</a:t>
            </a:r>
            <a:r>
              <a:rPr dirty="0" sz="14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dirty="0" sz="14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miss.</a:t>
            </a:r>
            <a:endParaRPr sz="1400">
              <a:latin typeface="Arial"/>
              <a:cs typeface="Arial"/>
            </a:endParaRPr>
          </a:p>
          <a:p>
            <a:pPr marL="12700" marR="54610">
              <a:lnSpc>
                <a:spcPct val="101400"/>
              </a:lnSpc>
              <a:spcBef>
                <a:spcPts val="57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4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measuring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brain</a:t>
            </a:r>
            <a:r>
              <a:rPr dirty="0" sz="14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Arial"/>
                <a:cs typeface="Arial"/>
              </a:rPr>
              <a:t>activity,</a:t>
            </a:r>
            <a:r>
              <a:rPr dirty="0" sz="14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attention,</a:t>
            </a:r>
            <a:r>
              <a:rPr dirty="0" sz="14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emotional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response,</a:t>
            </a:r>
            <a:r>
              <a:rPr dirty="0" sz="14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neuromarketing</a:t>
            </a:r>
            <a:r>
              <a:rPr dirty="0" sz="14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provides</a:t>
            </a:r>
            <a:r>
              <a:rPr dirty="0" sz="1400" spc="1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insights</a:t>
            </a:r>
            <a:r>
              <a:rPr dirty="0" sz="14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400" spc="1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400" spc="1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truly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influences</a:t>
            </a:r>
            <a:r>
              <a:rPr dirty="0" sz="1400" spc="3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decision-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making.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4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consumers</a:t>
            </a:r>
            <a:r>
              <a:rPr dirty="0" sz="14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claim</a:t>
            </a:r>
            <a:r>
              <a:rPr dirty="0" sz="1400" spc="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13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prefer.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4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uncovering</a:t>
            </a:r>
            <a:r>
              <a:rPr dirty="0" sz="14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7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4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actually</a:t>
            </a:r>
            <a:r>
              <a:rPr dirty="0" sz="14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respond</a:t>
            </a:r>
            <a:r>
              <a:rPr dirty="0" sz="14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Arial"/>
                <a:cs typeface="Arial"/>
              </a:rPr>
              <a:t>to.</a:t>
            </a:r>
            <a:endParaRPr sz="1400">
              <a:latin typeface="Arial"/>
              <a:cs typeface="Arial"/>
            </a:endParaRPr>
          </a:p>
          <a:p>
            <a:pPr marL="12700" marR="518159">
              <a:lnSpc>
                <a:spcPct val="100000"/>
              </a:lnSpc>
              <a:spcBef>
                <a:spcPts val="62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Neuromarketing</a:t>
            </a:r>
            <a:r>
              <a:rPr dirty="0" sz="1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brings</a:t>
            </a:r>
            <a:r>
              <a:rPr dirty="0" sz="1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r>
              <a:rPr dirty="0" sz="14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dirty="0" sz="1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strategy,</a:t>
            </a:r>
            <a:r>
              <a:rPr dirty="0" sz="14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helping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brands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connect,</a:t>
            </a:r>
            <a:r>
              <a:rPr dirty="0" sz="14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persuade,</a:t>
            </a:r>
            <a:r>
              <a:rPr dirty="0" sz="14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Arial"/>
                <a:cs typeface="Arial"/>
              </a:rPr>
              <a:t>grow</a:t>
            </a:r>
            <a:r>
              <a:rPr dirty="0" sz="14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precision.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12189460" cy="6852284"/>
            <a:chOff x="0" y="0"/>
            <a:chExt cx="12189460" cy="6852284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60720" y="0"/>
              <a:ext cx="6428232" cy="685190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10895"/>
              <a:ext cx="2682240" cy="4370832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913391" y="628396"/>
            <a:ext cx="509270" cy="2463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0" spc="-4435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6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958123" y="2148840"/>
            <a:ext cx="4849495" cy="34886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50">
                <a:solidFill>
                  <a:srgbClr val="AFD803"/>
                </a:solidFill>
                <a:latin typeface="Microsoft Sans Serif"/>
                <a:cs typeface="Microsoft Sans Serif"/>
              </a:rPr>
              <a:t>Electroencephalogram</a:t>
            </a:r>
            <a:endParaRPr sz="3500">
              <a:latin typeface="Microsoft Sans Serif"/>
              <a:cs typeface="Microsoft Sans Serif"/>
            </a:endParaRPr>
          </a:p>
          <a:p>
            <a:pPr marL="12700" marR="5080">
              <a:lnSpc>
                <a:spcPct val="110200"/>
              </a:lnSpc>
              <a:spcBef>
                <a:spcPts val="1055"/>
              </a:spcBef>
            </a:pP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One</a:t>
            </a:r>
            <a:r>
              <a:rPr dirty="0" sz="1600" spc="12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14213D"/>
                </a:solidFill>
                <a:latin typeface="Arial"/>
                <a:cs typeface="Arial"/>
              </a:rPr>
              <a:t>of</a:t>
            </a:r>
            <a:r>
              <a:rPr dirty="0" sz="1600" spc="114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14213D"/>
                </a:solidFill>
                <a:latin typeface="Arial"/>
                <a:cs typeface="Arial"/>
              </a:rPr>
              <a:t>the</a:t>
            </a:r>
            <a:r>
              <a:rPr dirty="0" sz="1600" spc="13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most</a:t>
            </a:r>
            <a:r>
              <a:rPr dirty="0" sz="1600" spc="13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powerful</a:t>
            </a:r>
            <a:r>
              <a:rPr dirty="0" sz="1600" spc="12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tools</a:t>
            </a:r>
            <a:r>
              <a:rPr dirty="0" sz="1600" spc="12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in</a:t>
            </a:r>
            <a:r>
              <a:rPr dirty="0" sz="1600" spc="12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neuromarketing.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 It</a:t>
            </a:r>
            <a:r>
              <a:rPr dirty="0" sz="1600" spc="16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14213D"/>
                </a:solidFill>
                <a:latin typeface="Arial"/>
                <a:cs typeface="Arial"/>
              </a:rPr>
              <a:t>captures</a:t>
            </a:r>
            <a:r>
              <a:rPr dirty="0" sz="1600" spc="15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real-time</a:t>
            </a:r>
            <a:r>
              <a:rPr dirty="0" sz="1600" spc="16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brainwave</a:t>
            </a:r>
            <a:r>
              <a:rPr dirty="0" sz="1600" spc="15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100">
                <a:solidFill>
                  <a:srgbClr val="14213D"/>
                </a:solidFill>
                <a:latin typeface="Arial"/>
                <a:cs typeface="Arial"/>
              </a:rPr>
              <a:t>activity</a:t>
            </a:r>
            <a:r>
              <a:rPr dirty="0" sz="1600" spc="16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125">
                <a:solidFill>
                  <a:srgbClr val="14213D"/>
                </a:solidFill>
                <a:latin typeface="Arial"/>
                <a:cs typeface="Arial"/>
              </a:rPr>
              <a:t>to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measure</a:t>
            </a:r>
            <a:r>
              <a:rPr dirty="0" sz="1600" spc="19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14213D"/>
                </a:solidFill>
                <a:latin typeface="Arial"/>
                <a:cs typeface="Arial"/>
              </a:rPr>
              <a:t>attention,</a:t>
            </a:r>
            <a:r>
              <a:rPr dirty="0" sz="1600" spc="18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engagement,</a:t>
            </a:r>
            <a:r>
              <a:rPr dirty="0" sz="1600" spc="19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emotional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intensity,</a:t>
            </a:r>
            <a:r>
              <a:rPr dirty="0" sz="1600" spc="1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and</a:t>
            </a:r>
            <a:r>
              <a:rPr dirty="0" sz="1600" spc="1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14213D"/>
                </a:solidFill>
                <a:latin typeface="Arial"/>
                <a:cs typeface="Arial"/>
              </a:rPr>
              <a:t>cognitive</a:t>
            </a:r>
            <a:r>
              <a:rPr dirty="0" sz="1600" spc="15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load</a:t>
            </a:r>
            <a:r>
              <a:rPr dirty="0" sz="1600" spc="1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as</a:t>
            </a:r>
            <a:r>
              <a:rPr dirty="0" sz="1600" spc="1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consumers</a:t>
            </a:r>
            <a:r>
              <a:rPr dirty="0" sz="1600" spc="14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14213D"/>
                </a:solidFill>
                <a:latin typeface="Arial"/>
                <a:cs typeface="Arial"/>
              </a:rPr>
              <a:t>interact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with</a:t>
            </a:r>
            <a:r>
              <a:rPr dirty="0" sz="1600" spc="22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ads,</a:t>
            </a:r>
            <a:r>
              <a:rPr dirty="0" sz="1600" spc="21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packaging,</a:t>
            </a:r>
            <a:r>
              <a:rPr dirty="0" sz="1600" spc="22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products,</a:t>
            </a:r>
            <a:r>
              <a:rPr dirty="0" sz="1600" spc="22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physical</a:t>
            </a:r>
            <a:r>
              <a:rPr dirty="0" sz="1600" spc="22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and</a:t>
            </a:r>
            <a:r>
              <a:rPr dirty="0" sz="1600" spc="22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35">
                <a:solidFill>
                  <a:srgbClr val="14213D"/>
                </a:solidFill>
                <a:latin typeface="Arial"/>
                <a:cs typeface="Arial"/>
              </a:rPr>
              <a:t>digital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experiences…etc.</a:t>
            </a:r>
            <a:r>
              <a:rPr dirty="0" sz="1600" spc="12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14213D"/>
                </a:solidFill>
                <a:latin typeface="Arial"/>
                <a:cs typeface="Arial"/>
              </a:rPr>
              <a:t>without</a:t>
            </a:r>
            <a:r>
              <a:rPr dirty="0" sz="1600" spc="13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needing</a:t>
            </a:r>
            <a:r>
              <a:rPr dirty="0" sz="1600" spc="13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them</a:t>
            </a:r>
            <a:r>
              <a:rPr dirty="0" sz="1600" spc="12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14213D"/>
                </a:solidFill>
                <a:latin typeface="Arial"/>
                <a:cs typeface="Arial"/>
              </a:rPr>
              <a:t>to</a:t>
            </a:r>
            <a:r>
              <a:rPr dirty="0" sz="1600" spc="12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say</a:t>
            </a:r>
            <a:r>
              <a:rPr dirty="0" sz="1600" spc="13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a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word.</a:t>
            </a:r>
            <a:endParaRPr sz="1600">
              <a:latin typeface="Arial"/>
              <a:cs typeface="Arial"/>
            </a:endParaRPr>
          </a:p>
          <a:p>
            <a:pPr algn="just" marL="12700" marR="111125">
              <a:lnSpc>
                <a:spcPct val="109400"/>
              </a:lnSpc>
              <a:spcBef>
                <a:spcPts val="900"/>
              </a:spcBef>
            </a:pPr>
            <a:r>
              <a:rPr dirty="0" sz="1600" spc="-120">
                <a:solidFill>
                  <a:srgbClr val="14213D"/>
                </a:solidFill>
                <a:latin typeface="Arial"/>
                <a:cs typeface="Arial"/>
              </a:rPr>
              <a:t>EEG</a:t>
            </a:r>
            <a:r>
              <a:rPr dirty="0" sz="1600" spc="8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helps</a:t>
            </a:r>
            <a:r>
              <a:rPr dirty="0" sz="1600" spc="7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discover</a:t>
            </a:r>
            <a:r>
              <a:rPr dirty="0" sz="1600" spc="80">
                <a:solidFill>
                  <a:srgbClr val="14213D"/>
                </a:solidFill>
                <a:latin typeface="Arial"/>
                <a:cs typeface="Arial"/>
              </a:rPr>
              <a:t> what</a:t>
            </a:r>
            <a:r>
              <a:rPr dirty="0" sz="1600" spc="8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grabs</a:t>
            </a:r>
            <a:r>
              <a:rPr dirty="0" sz="1600" spc="8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14213D"/>
                </a:solidFill>
                <a:latin typeface="Arial"/>
                <a:cs typeface="Arial"/>
              </a:rPr>
              <a:t>attention,</a:t>
            </a:r>
            <a:r>
              <a:rPr dirty="0" sz="1600" spc="7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35">
                <a:solidFill>
                  <a:srgbClr val="14213D"/>
                </a:solidFill>
                <a:latin typeface="Arial"/>
                <a:cs typeface="Arial"/>
              </a:rPr>
              <a:t>triggers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emotion,</a:t>
            </a:r>
            <a:r>
              <a:rPr dirty="0" sz="1600" spc="16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or</a:t>
            </a:r>
            <a:r>
              <a:rPr dirty="0" sz="1600" spc="16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causes</a:t>
            </a:r>
            <a:r>
              <a:rPr dirty="0" sz="1600" spc="16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mental</a:t>
            </a:r>
            <a:r>
              <a:rPr dirty="0" sz="1600" spc="16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14213D"/>
                </a:solidFill>
                <a:latin typeface="Arial"/>
                <a:cs typeface="Arial"/>
              </a:rPr>
              <a:t>effort,</a:t>
            </a:r>
            <a:r>
              <a:rPr dirty="0" sz="1600" spc="16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giving</a:t>
            </a:r>
            <a:r>
              <a:rPr dirty="0" sz="1600" spc="17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brands</a:t>
            </a:r>
            <a:r>
              <a:rPr dirty="0" sz="1600" spc="16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14213D"/>
                </a:solidFill>
                <a:latin typeface="Arial"/>
                <a:cs typeface="Arial"/>
              </a:rPr>
              <a:t>a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window</a:t>
            </a:r>
            <a:r>
              <a:rPr dirty="0" sz="1600" spc="15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14213D"/>
                </a:solidFill>
                <a:latin typeface="Arial"/>
                <a:cs typeface="Arial"/>
              </a:rPr>
              <a:t>into</a:t>
            </a:r>
            <a:r>
              <a:rPr dirty="0" sz="1600" spc="160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14213D"/>
                </a:solidFill>
                <a:latin typeface="Arial"/>
                <a:cs typeface="Arial"/>
              </a:rPr>
              <a:t>the</a:t>
            </a:r>
            <a:r>
              <a:rPr dirty="0" sz="1600" spc="16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14213D"/>
                </a:solidFill>
                <a:latin typeface="Arial"/>
                <a:cs typeface="Arial"/>
              </a:rPr>
              <a:t>subconscious</a:t>
            </a:r>
            <a:r>
              <a:rPr dirty="0" sz="1600" spc="155">
                <a:solidFill>
                  <a:srgbClr val="14213D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14213D"/>
                </a:solidFill>
                <a:latin typeface="Arial"/>
                <a:cs typeface="Arial"/>
              </a:rPr>
              <a:t>mind.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41766" y="1270508"/>
            <a:ext cx="88201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000">
                <a:solidFill>
                  <a:srgbClr val="14213D"/>
                </a:solidFill>
              </a:rPr>
              <a:t>EEG</a:t>
            </a:r>
            <a:endParaRPr sz="6000"/>
          </a:p>
        </p:txBody>
      </p:sp>
      <p:grpSp>
        <p:nvGrpSpPr>
          <p:cNvPr id="5" name="object 5" descr=""/>
          <p:cNvGrpSpPr/>
          <p:nvPr/>
        </p:nvGrpSpPr>
        <p:grpSpPr>
          <a:xfrm>
            <a:off x="4579079" y="592823"/>
            <a:ext cx="7613015" cy="6157595"/>
            <a:chOff x="4579079" y="592823"/>
            <a:chExt cx="7613015" cy="6157595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1736" y="5443728"/>
              <a:ext cx="4587239" cy="9906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9079" y="592823"/>
              <a:ext cx="7612919" cy="61574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878324" y="2380996"/>
            <a:ext cx="5250815" cy="35458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dirty="0" sz="1600" spc="-40">
                <a:solidFill>
                  <a:srgbClr val="FFFFFF"/>
                </a:solidFill>
                <a:latin typeface="Arial"/>
                <a:cs typeface="Arial"/>
              </a:rPr>
              <a:t>AI-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based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eye-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600" spc="1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neurotechnology</a:t>
            </a:r>
            <a:r>
              <a:rPr dirty="0" sz="1600" spc="1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that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predicts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will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look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first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any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visual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within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just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seconds.</a:t>
            </a:r>
            <a:endParaRPr sz="1600">
              <a:latin typeface="Arial"/>
              <a:cs typeface="Arial"/>
            </a:endParaRPr>
          </a:p>
          <a:p>
            <a:pPr marL="12700" marR="297815">
              <a:lnSpc>
                <a:spcPct val="101600"/>
              </a:lnSpc>
              <a:spcBef>
                <a:spcPts val="835"/>
              </a:spcBef>
            </a:pPr>
            <a:r>
              <a:rPr dirty="0" sz="1600" spc="-35">
                <a:solidFill>
                  <a:srgbClr val="FFFFFF"/>
                </a:solidFill>
                <a:latin typeface="Arial"/>
                <a:cs typeface="Arial"/>
              </a:rPr>
              <a:t>Unlike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traditional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eye-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tracking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physical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devices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testing,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solution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uses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deep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models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trained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over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5.5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million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real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eye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movements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simulate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vision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96% </a:t>
            </a:r>
            <a:r>
              <a:rPr dirty="0" sz="1600" spc="40">
                <a:solidFill>
                  <a:srgbClr val="FFFFFF"/>
                </a:solidFill>
                <a:latin typeface="Arial"/>
                <a:cs typeface="Arial"/>
              </a:rPr>
              <a:t>accuracy.</a:t>
            </a:r>
            <a:endParaRPr sz="1600">
              <a:latin typeface="Arial"/>
              <a:cs typeface="Arial"/>
            </a:endParaRPr>
          </a:p>
          <a:p>
            <a:pPr marL="12700" marR="354330">
              <a:lnSpc>
                <a:spcPts val="1900"/>
              </a:lnSpc>
              <a:spcBef>
                <a:spcPts val="965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shows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exactly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parts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post,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ad,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600" spc="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visual 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draw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ignored.</a:t>
            </a:r>
            <a:endParaRPr sz="1600">
              <a:latin typeface="Arial"/>
              <a:cs typeface="Arial"/>
            </a:endParaRPr>
          </a:p>
          <a:p>
            <a:pPr marL="12700" marR="16510">
              <a:lnSpc>
                <a:spcPct val="101299"/>
              </a:lnSpc>
              <a:spcBef>
                <a:spcPts val="800"/>
              </a:spcBef>
            </a:pP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means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test</a:t>
            </a:r>
            <a:r>
              <a:rPr dirty="0" sz="1600" spc="1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content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before 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publishing,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ensuring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brand,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message,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call-</a:t>
            </a:r>
            <a:r>
              <a:rPr dirty="0" sz="1600" spc="130">
                <a:solidFill>
                  <a:srgbClr val="FFFFFF"/>
                </a:solidFill>
                <a:latin typeface="Arial"/>
                <a:cs typeface="Arial"/>
              </a:rPr>
              <a:t>to-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action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seen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clearly,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instantly,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right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order.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1000" y="1185672"/>
            <a:ext cx="4632960" cy="170383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8322" y="1300988"/>
            <a:ext cx="363855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295">
                <a:solidFill>
                  <a:srgbClr val="AFD803"/>
                </a:solidFill>
              </a:rPr>
              <a:t>eye-</a:t>
            </a:r>
            <a:r>
              <a:rPr dirty="0" sz="6000" spc="-65">
                <a:solidFill>
                  <a:srgbClr val="AFD803"/>
                </a:solidFill>
              </a:rPr>
              <a:t>tracking</a:t>
            </a:r>
            <a:endParaRPr sz="6000"/>
          </a:p>
        </p:txBody>
      </p:sp>
      <p:grpSp>
        <p:nvGrpSpPr>
          <p:cNvPr id="6" name="object 6" descr=""/>
          <p:cNvGrpSpPr/>
          <p:nvPr/>
        </p:nvGrpSpPr>
        <p:grpSpPr>
          <a:xfrm>
            <a:off x="5190744" y="0"/>
            <a:ext cx="7001509" cy="6858000"/>
            <a:chOff x="5190744" y="0"/>
            <a:chExt cx="7001509" cy="685800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0744" y="0"/>
              <a:ext cx="6998208" cy="6857999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2825" y="0"/>
              <a:ext cx="6449174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03" y="0"/>
            <a:ext cx="1211884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77375" y="1032764"/>
            <a:ext cx="3996054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114">
                <a:solidFill>
                  <a:srgbClr val="AFD803"/>
                </a:solidFill>
              </a:rPr>
              <a:t>Brain</a:t>
            </a:r>
            <a:r>
              <a:rPr dirty="0" sz="6000" spc="-145">
                <a:solidFill>
                  <a:srgbClr val="AFD803"/>
                </a:solidFill>
              </a:rPr>
              <a:t> </a:t>
            </a:r>
            <a:r>
              <a:rPr dirty="0" sz="6000" spc="-535">
                <a:solidFill>
                  <a:srgbClr val="AFD803"/>
                </a:solidFill>
              </a:rPr>
              <a:t>mapping</a:t>
            </a:r>
            <a:endParaRPr sz="6000"/>
          </a:p>
        </p:txBody>
      </p:sp>
      <p:sp>
        <p:nvSpPr>
          <p:cNvPr id="4" name="object 4" descr=""/>
          <p:cNvSpPr txBox="1"/>
          <p:nvPr/>
        </p:nvSpPr>
        <p:spPr>
          <a:xfrm>
            <a:off x="6564208" y="2256028"/>
            <a:ext cx="4587875" cy="355854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12700" marR="5080">
              <a:lnSpc>
                <a:spcPct val="90600"/>
              </a:lnSpc>
              <a:spcBef>
                <a:spcPts val="280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Brain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mapping</a:t>
            </a:r>
            <a:r>
              <a:rPr dirty="0" sz="1600" spc="8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is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like</a:t>
            </a:r>
            <a:r>
              <a:rPr dirty="0" sz="1600" spc="8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drawing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a</a:t>
            </a:r>
            <a:r>
              <a:rPr dirty="0" sz="1600" spc="8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roadmap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of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A1F44"/>
                </a:solidFill>
                <a:latin typeface="Arial"/>
                <a:cs typeface="Arial"/>
              </a:rPr>
              <a:t>your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audience’s</a:t>
            </a:r>
            <a:r>
              <a:rPr dirty="0" sz="1600" spc="13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emotions.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It’s</a:t>
            </a:r>
            <a:r>
              <a:rPr dirty="0" sz="1600" spc="13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not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just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about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what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they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say;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it’s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about</a:t>
            </a:r>
            <a:r>
              <a:rPr dirty="0" sz="1600" spc="13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what</a:t>
            </a:r>
            <a:r>
              <a:rPr dirty="0" sz="1600" spc="13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their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brains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tell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0A1F44"/>
                </a:solidFill>
                <a:latin typeface="Arial"/>
                <a:cs typeface="Arial"/>
              </a:rPr>
              <a:t>us.</a:t>
            </a:r>
            <a:endParaRPr sz="1600">
              <a:latin typeface="Arial"/>
              <a:cs typeface="Arial"/>
            </a:endParaRPr>
          </a:p>
          <a:p>
            <a:pPr marL="12700" marR="226060">
              <a:lnSpc>
                <a:spcPct val="91300"/>
              </a:lnSpc>
              <a:spcBef>
                <a:spcPts val="1655"/>
              </a:spcBef>
            </a:pP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We</a:t>
            </a:r>
            <a:r>
              <a:rPr dirty="0" sz="1600" spc="1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measure</a:t>
            </a:r>
            <a:r>
              <a:rPr dirty="0" sz="1600" spc="1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engagement,</a:t>
            </a:r>
            <a:r>
              <a:rPr dirty="0" sz="1600" spc="1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0A1F44"/>
                </a:solidFill>
                <a:latin typeface="Arial"/>
                <a:cs typeface="Arial"/>
              </a:rPr>
              <a:t>excitement,</a:t>
            </a:r>
            <a:r>
              <a:rPr dirty="0" sz="1600" spc="1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stress,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and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more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by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tracking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brain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activity.</a:t>
            </a:r>
            <a:r>
              <a:rPr dirty="0" sz="1600" spc="1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It’s</a:t>
            </a:r>
            <a:r>
              <a:rPr dirty="0" sz="1600" spc="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A1F44"/>
                </a:solidFill>
                <a:latin typeface="Arial"/>
                <a:cs typeface="Arial"/>
              </a:rPr>
              <a:t>like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reading</a:t>
            </a:r>
            <a:r>
              <a:rPr dirty="0" sz="1600" spc="30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their</a:t>
            </a:r>
            <a:r>
              <a:rPr dirty="0" sz="1600" spc="29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emotional</a:t>
            </a:r>
            <a:r>
              <a:rPr dirty="0" sz="1600" spc="30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dashboard.</a:t>
            </a:r>
            <a:endParaRPr sz="1600">
              <a:latin typeface="Arial"/>
              <a:cs typeface="Arial"/>
            </a:endParaRPr>
          </a:p>
          <a:p>
            <a:pPr marL="12700" marR="48260">
              <a:lnSpc>
                <a:spcPct val="88100"/>
              </a:lnSpc>
              <a:spcBef>
                <a:spcPts val="1810"/>
              </a:spcBef>
            </a:pP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Knowing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what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gets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the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brain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 fired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up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means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we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can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design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marketing</a:t>
            </a:r>
            <a:r>
              <a:rPr dirty="0" sz="1600" spc="1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10">
                <a:solidFill>
                  <a:srgbClr val="0A1F44"/>
                </a:solidFill>
                <a:latin typeface="Arial"/>
                <a:cs typeface="Arial"/>
              </a:rPr>
              <a:t>that</a:t>
            </a:r>
            <a:r>
              <a:rPr dirty="0" sz="1600" spc="16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hits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0A1F44"/>
                </a:solidFill>
                <a:latin typeface="Arial"/>
                <a:cs typeface="Arial"/>
              </a:rPr>
              <a:t>those</a:t>
            </a:r>
            <a:r>
              <a:rPr dirty="0" sz="1600" spc="1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emotional 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buttons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on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purpose.</a:t>
            </a:r>
            <a:endParaRPr sz="1600">
              <a:latin typeface="Arial"/>
              <a:cs typeface="Arial"/>
            </a:endParaRPr>
          </a:p>
          <a:p>
            <a:pPr marL="12700" marR="44450">
              <a:lnSpc>
                <a:spcPts val="1700"/>
              </a:lnSpc>
              <a:spcBef>
                <a:spcPts val="1825"/>
              </a:spcBef>
            </a:pP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We</a:t>
            </a:r>
            <a:r>
              <a:rPr dirty="0" sz="1600" spc="1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90">
                <a:solidFill>
                  <a:srgbClr val="0A1F44"/>
                </a:solidFill>
                <a:latin typeface="Arial"/>
                <a:cs typeface="Arial"/>
              </a:rPr>
              <a:t>go</a:t>
            </a:r>
            <a:r>
              <a:rPr dirty="0" sz="1600" spc="1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one</a:t>
            </a:r>
            <a:r>
              <a:rPr dirty="0" sz="1600" spc="15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step</a:t>
            </a:r>
            <a:r>
              <a:rPr dirty="0" sz="1600" spc="14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further,</a:t>
            </a:r>
            <a:r>
              <a:rPr dirty="0" sz="1600" spc="15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pinpointing</a:t>
            </a:r>
            <a:r>
              <a:rPr dirty="0" sz="1600" spc="16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exactly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which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parts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of</a:t>
            </a:r>
            <a:r>
              <a:rPr dirty="0" sz="1600" spc="7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the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brain</a:t>
            </a:r>
            <a:r>
              <a:rPr dirty="0" sz="1600" spc="8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55">
                <a:solidFill>
                  <a:srgbClr val="0A1F44"/>
                </a:solidFill>
                <a:latin typeface="Arial"/>
                <a:cs typeface="Arial"/>
              </a:rPr>
              <a:t>are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involved.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0A1F44"/>
                </a:solidFill>
                <a:latin typeface="Arial"/>
                <a:cs typeface="Arial"/>
              </a:rPr>
              <a:t>Think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of</a:t>
            </a:r>
            <a:r>
              <a:rPr dirty="0" sz="1600" spc="8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5">
                <a:solidFill>
                  <a:srgbClr val="0A1F44"/>
                </a:solidFill>
                <a:latin typeface="Arial"/>
                <a:cs typeface="Arial"/>
              </a:rPr>
              <a:t>it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like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targeting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the</a:t>
            </a:r>
            <a:r>
              <a:rPr dirty="0" sz="1600" spc="114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60">
                <a:solidFill>
                  <a:srgbClr val="0A1F44"/>
                </a:solidFill>
                <a:latin typeface="Arial"/>
                <a:cs typeface="Arial"/>
              </a:rPr>
              <a:t>heart</a:t>
            </a:r>
            <a:r>
              <a:rPr dirty="0" sz="1600" spc="125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130">
                <a:solidFill>
                  <a:srgbClr val="0A1F44"/>
                </a:solidFill>
                <a:latin typeface="Arial"/>
                <a:cs typeface="Arial"/>
              </a:rPr>
              <a:t>of</a:t>
            </a:r>
            <a:r>
              <a:rPr dirty="0" sz="1600" spc="11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0A1F44"/>
                </a:solidFill>
                <a:latin typeface="Arial"/>
                <a:cs typeface="Arial"/>
              </a:rPr>
              <a:t>the</a:t>
            </a:r>
            <a:r>
              <a:rPr dirty="0" sz="1600" spc="120">
                <a:solidFill>
                  <a:srgbClr val="0A1F44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0A1F44"/>
                </a:solidFill>
                <a:latin typeface="Arial"/>
                <a:cs typeface="Arial"/>
              </a:rPr>
              <a:t>decision-</a:t>
            </a:r>
            <a:r>
              <a:rPr dirty="0" sz="1600" spc="-10">
                <a:solidFill>
                  <a:srgbClr val="0A1F44"/>
                </a:solidFill>
                <a:latin typeface="Arial"/>
                <a:cs typeface="Arial"/>
              </a:rPr>
              <a:t>making process.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0"/>
            <a:ext cx="5936615" cy="6858000"/>
            <a:chOff x="0" y="0"/>
            <a:chExt cx="5936615" cy="6858000"/>
          </a:xfrm>
        </p:grpSpPr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15686"/>
              <a:ext cx="5936455" cy="654231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936455" cy="3098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3175" y="0"/>
            <a:ext cx="12198350" cy="6861175"/>
            <a:chOff x="-3175" y="0"/>
            <a:chExt cx="12198350" cy="686117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0197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6018834"/>
              <a:ext cx="12192000" cy="839165"/>
            </a:xfrm>
            <a:prstGeom prst="rect">
              <a:avLst/>
            </a:prstGeom>
          </p:spPr>
        </p:pic>
        <p:sp>
          <p:nvSpPr>
            <p:cNvPr id="5" name="object 5" descr=""/>
            <p:cNvSpPr/>
            <p:nvPr/>
          </p:nvSpPr>
          <p:spPr>
            <a:xfrm>
              <a:off x="0" y="6018834"/>
              <a:ext cx="12192000" cy="839469"/>
            </a:xfrm>
            <a:custGeom>
              <a:avLst/>
              <a:gdLst/>
              <a:ahLst/>
              <a:cxnLst/>
              <a:rect l="l" t="t" r="r" b="b"/>
              <a:pathLst>
                <a:path w="12192000" h="839470">
                  <a:moveTo>
                    <a:pt x="0" y="0"/>
                  </a:moveTo>
                  <a:lnTo>
                    <a:pt x="12192000" y="0"/>
                  </a:lnTo>
                  <a:lnTo>
                    <a:pt x="12192000" y="839165"/>
                  </a:lnTo>
                  <a:lnTo>
                    <a:pt x="0" y="839165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D5C9B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8288" y="627887"/>
              <a:ext cx="7595615" cy="17038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24404" y="316482"/>
            <a:ext cx="6603365" cy="2791460"/>
          </a:xfrm>
          <a:prstGeom prst="rect"/>
        </p:spPr>
        <p:txBody>
          <a:bodyPr wrap="square" lIns="0" tIns="4394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60"/>
              </a:spcBef>
            </a:pPr>
            <a:r>
              <a:rPr dirty="0" sz="6000" spc="-150">
                <a:solidFill>
                  <a:srgbClr val="AFD803"/>
                </a:solidFill>
              </a:rPr>
              <a:t>Galvanic</a:t>
            </a:r>
            <a:r>
              <a:rPr dirty="0" sz="6000" spc="-125">
                <a:solidFill>
                  <a:srgbClr val="AFD803"/>
                </a:solidFill>
              </a:rPr>
              <a:t> </a:t>
            </a:r>
            <a:r>
              <a:rPr dirty="0" sz="6000">
                <a:solidFill>
                  <a:srgbClr val="AFD803"/>
                </a:solidFill>
              </a:rPr>
              <a:t>skin</a:t>
            </a:r>
            <a:r>
              <a:rPr dirty="0" sz="6000" spc="-120">
                <a:solidFill>
                  <a:srgbClr val="AFD803"/>
                </a:solidFill>
              </a:rPr>
              <a:t> </a:t>
            </a:r>
            <a:r>
              <a:rPr dirty="0" sz="6000" spc="-300">
                <a:solidFill>
                  <a:srgbClr val="AFD803"/>
                </a:solidFill>
              </a:rPr>
              <a:t>response</a:t>
            </a:r>
            <a:endParaRPr sz="6000"/>
          </a:p>
          <a:p>
            <a:pPr marL="71755" marR="251460">
              <a:lnSpc>
                <a:spcPct val="109400"/>
              </a:lnSpc>
              <a:spcBef>
                <a:spcPts val="715"/>
              </a:spcBef>
            </a:pPr>
            <a:r>
              <a:rPr dirty="0" sz="1600" spc="-95">
                <a:solidFill>
                  <a:srgbClr val="FFFFFF"/>
                </a:solidFill>
                <a:latin typeface="Arial"/>
                <a:cs typeface="Arial"/>
              </a:rPr>
              <a:t>GSR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measures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subtle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skin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conductance</a:t>
            </a:r>
            <a:r>
              <a:rPr dirty="0" sz="1600" spc="65">
                <a:solidFill>
                  <a:srgbClr val="FFFFFF"/>
                </a:solidFill>
                <a:latin typeface="Arial"/>
                <a:cs typeface="Arial"/>
              </a:rPr>
              <a:t> triggered</a:t>
            </a:r>
            <a:r>
              <a:rPr dirty="0" sz="1600" spc="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by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arousal.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helps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detect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strongly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9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person</a:t>
            </a:r>
            <a:r>
              <a:rPr dirty="0" sz="1600" spc="1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reacts</a:t>
            </a:r>
            <a:r>
              <a:rPr dirty="0" sz="1600" spc="1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25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600" spc="55">
                <a:solidFill>
                  <a:srgbClr val="FFFFFF"/>
                </a:solidFill>
                <a:latin typeface="Arial"/>
                <a:cs typeface="Arial"/>
              </a:rPr>
              <a:t>content,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even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600" spc="70">
                <a:solidFill>
                  <a:srgbClr val="FFFFFF"/>
                </a:solidFill>
                <a:latin typeface="Cambria"/>
                <a:cs typeface="Cambria"/>
              </a:rPr>
              <a:t>'</a:t>
            </a:r>
            <a:r>
              <a:rPr dirty="0" sz="1600" spc="7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1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express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it.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600" spc="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tool</a:t>
            </a:r>
            <a:r>
              <a:rPr dirty="0" sz="1600" spc="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reveals</a:t>
            </a:r>
            <a:r>
              <a:rPr dirty="0" sz="1600" spc="1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real-</a:t>
            </a:r>
            <a:r>
              <a:rPr dirty="0" sz="1600" spc="-2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emotional</a:t>
            </a:r>
            <a:r>
              <a:rPr dirty="0" sz="16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intensity,</a:t>
            </a:r>
            <a:r>
              <a:rPr dirty="0" sz="16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allowing</a:t>
            </a:r>
            <a:r>
              <a:rPr dirty="0" sz="16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brands</a:t>
            </a:r>
            <a:r>
              <a:rPr dirty="0" sz="16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600" spc="2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dirty="0" sz="1600" spc="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which</a:t>
            </a:r>
            <a:r>
              <a:rPr dirty="0" sz="1600" spc="2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moments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spark</a:t>
            </a:r>
            <a:r>
              <a:rPr dirty="0" sz="1600" spc="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Arial"/>
                <a:cs typeface="Arial"/>
              </a:rPr>
              <a:t>excitement,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stress,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600" spc="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engagement.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-1" y="1966220"/>
            <a:ext cx="7764780" cy="4892040"/>
            <a:chOff x="-1" y="1966220"/>
            <a:chExt cx="7764780" cy="4892040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964935"/>
              <a:ext cx="7278624" cy="89306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" y="1966220"/>
              <a:ext cx="7764520" cy="4835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2025-09-20T12:04:42Z</dcterms:created>
  <dcterms:modified xsi:type="dcterms:W3CDTF">2025-09-20T12:04:42Z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2025-06-12T00:00:00Z</vt:filetime>
  </property>
  <property fmtid="{D5CDD505-2E9C-101B-9397-08002B2CF9AE}" pid="3" name="LastSaved">
    <vt:filetime>2025-09-20T00:00:00Z</vt:filetime>
  </property>
  <property fmtid="{D5CDD505-2E9C-101B-9397-08002B2CF9AE}" pid="4" name="Producer">
    <vt:lpwstr>macOS Version 10.15.7 (Build 19H2026) Quartz PDFContext</vt:lpwstr>
  </property>
</Properties>
</file>